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9750"/>
  <p:notesSz cx="7556500" cy="106997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5" Type="http://schemas.openxmlformats.org/officeDocument/2006/relationships/tableStyles" Target="tableStyle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7138" y="605533"/>
            <a:ext cx="830747" cy="82615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990"/>
            <a:ext cx="6800850" cy="1711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hyperlink" Target="http://www.unietica.it/" TargetMode="External"/><Relationship Id="rId4" Type="http://schemas.openxmlformats.org/officeDocument/2006/relationships/hyperlink" Target="http://www.unietica.net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unietica.it/" TargetMode="External"/><Relationship Id="rId3" Type="http://schemas.openxmlformats.org/officeDocument/2006/relationships/hyperlink" Target="http://www.unietica.net/" TargetMode="External"/><Relationship Id="rId4" Type="http://schemas.openxmlformats.org/officeDocument/2006/relationships/image" Target="../media/image2.jpg"/><Relationship Id="rId5" Type="http://schemas.openxmlformats.org/officeDocument/2006/relationships/hyperlink" Target="mailto:mickaelcandide@moov.mg" TargetMode="External"/><Relationship Id="rId6" Type="http://schemas.openxmlformats.org/officeDocument/2006/relationships/hyperlink" Target="mailto:irenkluo@gmail.com" TargetMode="External"/><Relationship Id="rId7" Type="http://schemas.openxmlformats.org/officeDocument/2006/relationships/hyperlink" Target="mailto:pcmurua@gmail.com" TargetMode="External"/><Relationship Id="rId8" Type="http://schemas.openxmlformats.org/officeDocument/2006/relationships/hyperlink" Target="mailto:%2B86.13901615796%20techcoo@163.com" TargetMode="External"/><Relationship Id="rId9" Type="http://schemas.openxmlformats.org/officeDocument/2006/relationships/hyperlink" Target="mailto:techcoo@163.com" TargetMode="External"/><Relationship Id="rId10" Type="http://schemas.openxmlformats.org/officeDocument/2006/relationships/hyperlink" Target="mailto:pietro.jiang55@gmail.com" TargetMode="External"/><Relationship Id="rId11" Type="http://schemas.openxmlformats.org/officeDocument/2006/relationships/hyperlink" Target="mailto:miobiz12@gmail.com" TargetMode="External"/><Relationship Id="rId12" Type="http://schemas.openxmlformats.org/officeDocument/2006/relationships/hyperlink" Target="mailto:eliobaccilieri52@gmail.com" TargetMode="External"/><Relationship Id="rId13" Type="http://schemas.openxmlformats.org/officeDocument/2006/relationships/hyperlink" Target="mailto:danilodattanasio@gmail.com" TargetMode="External"/><Relationship Id="rId14" Type="http://schemas.openxmlformats.org/officeDocument/2006/relationships/hyperlink" Target="mailto:janessapagnussat@hotmail.com" TargetMode="External"/><Relationship Id="rId15" Type="http://schemas.openxmlformats.org/officeDocument/2006/relationships/hyperlink" Target="mailto:janessa.pagnussat@ufn.edu.br" TargetMode="External"/><Relationship Id="rId16" Type="http://schemas.openxmlformats.org/officeDocument/2006/relationships/hyperlink" Target="mailto:gmunoz@siembrasostenible.com" TargetMode="External"/><Relationship Id="rId17" Type="http://schemas.openxmlformats.org/officeDocument/2006/relationships/hyperlink" Target="mailto:gm2050@gmail.com" TargetMode="External"/><Relationship Id="rId18" Type="http://schemas.openxmlformats.org/officeDocument/2006/relationships/hyperlink" Target="mailto:tullio@tulliochiminazzo.it" TargetMode="External"/><Relationship Id="rId19" Type="http://schemas.openxmlformats.org/officeDocument/2006/relationships/hyperlink" Target="mailto:unietica@unietica.net" TargetMode="External"/><Relationship Id="rId20" Type="http://schemas.openxmlformats.org/officeDocument/2006/relationships/hyperlink" Target="mailto:unietica@unietica.it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88965" y="569569"/>
            <a:ext cx="990600" cy="86273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06627" y="517651"/>
            <a:ext cx="6142355" cy="91732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309245">
              <a:lnSpc>
                <a:spcPts val="1530"/>
              </a:lnSpc>
              <a:spcBef>
                <a:spcPts val="95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Fundación</a:t>
            </a:r>
            <a:r>
              <a:rPr dirty="0" sz="1300" spc="-4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“Ética</a:t>
            </a:r>
            <a:r>
              <a:rPr dirty="0" sz="1300" spc="-3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y</a:t>
            </a:r>
            <a:r>
              <a:rPr dirty="0" sz="1300" spc="-3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Economía”</a:t>
            </a:r>
            <a:endParaRPr sz="1300">
              <a:latin typeface="Times New Roman"/>
              <a:cs typeface="Times New Roman"/>
            </a:endParaRPr>
          </a:p>
          <a:p>
            <a:pPr algn="ctr" marR="307975">
              <a:lnSpc>
                <a:spcPts val="1290"/>
              </a:lnSpc>
            </a:pP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de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Bassano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del</a:t>
            </a:r>
            <a:r>
              <a:rPr dirty="0" sz="1100" spc="-5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Grappa</a:t>
            </a:r>
            <a:endParaRPr sz="1100">
              <a:latin typeface="Times New Roman"/>
              <a:cs typeface="Times New Roman"/>
            </a:endParaRPr>
          </a:p>
          <a:p>
            <a:pPr algn="ctr" marR="312420">
              <a:lnSpc>
                <a:spcPts val="1530"/>
              </a:lnSpc>
              <a:spcBef>
                <a:spcPts val="295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Movimiento</a:t>
            </a:r>
            <a:r>
              <a:rPr dirty="0" sz="1300" spc="-4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de</a:t>
            </a:r>
            <a:r>
              <a:rPr dirty="0" sz="1300" spc="-4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lasEscuelas</a:t>
            </a:r>
            <a:endParaRPr sz="1300">
              <a:latin typeface="Times New Roman"/>
              <a:cs typeface="Times New Roman"/>
            </a:endParaRPr>
          </a:p>
          <a:p>
            <a:pPr algn="ctr" marR="340360">
              <a:lnSpc>
                <a:spcPts val="1290"/>
              </a:lnSpc>
            </a:pP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“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É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T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40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Y</a:t>
            </a:r>
            <a:r>
              <a:rPr dirty="0" sz="1100" spc="3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Í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”</a:t>
            </a:r>
            <a:r>
              <a:rPr dirty="0" sz="1100" spc="39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40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L</a:t>
            </a:r>
            <a:r>
              <a:rPr dirty="0" sz="1100" spc="3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U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5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endParaRPr sz="1100">
              <a:latin typeface="Times New Roman"/>
              <a:cs typeface="Times New Roman"/>
            </a:endParaRPr>
          </a:p>
          <a:p>
            <a:pPr algn="ctr" marR="309880">
              <a:lnSpc>
                <a:spcPct val="100000"/>
              </a:lnSpc>
              <a:spcBef>
                <a:spcPts val="305"/>
              </a:spcBef>
            </a:pPr>
            <a:r>
              <a:rPr dirty="0" u="sng" sz="11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www.unietica.it</a:t>
            </a:r>
            <a:r>
              <a:rPr dirty="0" sz="1100" spc="-3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4"/>
              </a:rPr>
              <a:t>www.unietica.net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5"/>
              </a:spcBef>
            </a:pP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800" spc="-10" b="1">
                <a:solidFill>
                  <a:srgbClr val="001F5F"/>
                </a:solidFill>
                <a:latin typeface="Times New Roman"/>
                <a:cs typeface="Times New Roman"/>
              </a:rPr>
              <a:t>Ética-y-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Economía</a:t>
            </a:r>
            <a:r>
              <a:rPr dirty="0" sz="18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…el</a:t>
            </a:r>
            <a:r>
              <a:rPr dirty="0" sz="18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Decálogo………</a:t>
            </a:r>
            <a:r>
              <a:rPr dirty="0" sz="2400" b="1" i="1">
                <a:solidFill>
                  <a:srgbClr val="ED0000"/>
                </a:solidFill>
                <a:latin typeface="Times New Roman"/>
                <a:cs typeface="Times New Roman"/>
              </a:rPr>
              <a:t>Para</a:t>
            </a:r>
            <a:r>
              <a:rPr dirty="0" sz="2400" spc="-45" b="1" i="1">
                <a:solidFill>
                  <a:srgbClr val="ED0000"/>
                </a:solidFill>
                <a:latin typeface="Times New Roman"/>
                <a:cs typeface="Times New Roman"/>
              </a:rPr>
              <a:t> </a:t>
            </a:r>
            <a:r>
              <a:rPr dirty="0" sz="2400" spc="-25" b="1" i="1">
                <a:solidFill>
                  <a:srgbClr val="ED0000"/>
                </a:solidFill>
                <a:latin typeface="Times New Roman"/>
                <a:cs typeface="Times New Roman"/>
              </a:rPr>
              <a:t>ti</a:t>
            </a:r>
            <a:endParaRPr sz="2400">
              <a:latin typeface="Times New Roman"/>
              <a:cs typeface="Times New Roman"/>
            </a:endParaRPr>
          </a:p>
          <a:p>
            <a:pPr marL="372110" indent="-359410">
              <a:lnSpc>
                <a:spcPts val="1530"/>
              </a:lnSpc>
              <a:spcBef>
                <a:spcPts val="1330"/>
              </a:spcBef>
              <a:buAutoNum type="arabicPeriod"/>
              <a:tabLst>
                <a:tab pos="372110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¿Qué es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Ética-y-Economía?</a:t>
            </a:r>
            <a:endParaRPr sz="1300">
              <a:latin typeface="Times New Roman"/>
              <a:cs typeface="Times New Roman"/>
            </a:endParaRPr>
          </a:p>
          <a:p>
            <a:pPr marL="372110" marR="10160">
              <a:lnSpc>
                <a:spcPts val="1490"/>
              </a:lnSpc>
              <a:spcBef>
                <a:spcPts val="7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Es</a:t>
            </a:r>
            <a:r>
              <a:rPr dirty="0" sz="1300" spc="1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una</a:t>
            </a:r>
            <a:r>
              <a:rPr dirty="0" sz="1300" spc="1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nueva</a:t>
            </a:r>
            <a:r>
              <a:rPr dirty="0" sz="1300" spc="1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disciplina</a:t>
            </a:r>
            <a:r>
              <a:rPr dirty="0" sz="1300" spc="1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económica</a:t>
            </a:r>
            <a:r>
              <a:rPr dirty="0" sz="1300" spc="1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que</a:t>
            </a:r>
            <a:r>
              <a:rPr dirty="0" sz="1300" spc="1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vuelve</a:t>
            </a:r>
            <a:r>
              <a:rPr dirty="0" sz="1300" spc="1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1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situar</a:t>
            </a:r>
            <a:r>
              <a:rPr dirty="0" sz="1300" spc="1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1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1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Persona</a:t>
            </a:r>
            <a:r>
              <a:rPr dirty="0" sz="1300" spc="1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</a:t>
            </a:r>
            <a:r>
              <a:rPr dirty="0" sz="1300" spc="1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el</a:t>
            </a:r>
            <a:r>
              <a:rPr dirty="0" sz="1300" spc="1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centro</a:t>
            </a:r>
            <a:r>
              <a:rPr dirty="0" sz="1300" spc="1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de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toda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actividad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socioeconómica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cultural.</a:t>
            </a:r>
            <a:endParaRPr sz="1300">
              <a:latin typeface="Times New Roman"/>
              <a:cs typeface="Times New Roman"/>
            </a:endParaRPr>
          </a:p>
          <a:p>
            <a:pPr marL="372110" indent="-359410">
              <a:lnSpc>
                <a:spcPts val="1525"/>
              </a:lnSpc>
              <a:spcBef>
                <a:spcPts val="1055"/>
              </a:spcBef>
              <a:buAutoNum type="arabicPeriod" startAt="2"/>
              <a:tabLst>
                <a:tab pos="372110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¿Cómo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nace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Ética-y-Economía?</a:t>
            </a:r>
            <a:endParaRPr sz="1300">
              <a:latin typeface="Times New Roman"/>
              <a:cs typeface="Times New Roman"/>
            </a:endParaRPr>
          </a:p>
          <a:p>
            <a:pPr marL="372110" marR="6350">
              <a:lnSpc>
                <a:spcPts val="1500"/>
              </a:lnSpc>
              <a:spcBef>
                <a:spcPts val="6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Nace</a:t>
            </a:r>
            <a:r>
              <a:rPr dirty="0" sz="1300" spc="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del</a:t>
            </a:r>
            <a:r>
              <a:rPr dirty="0" sz="1300" spc="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encuentro</a:t>
            </a:r>
            <a:r>
              <a:rPr dirty="0" sz="1300" spc="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del</a:t>
            </a:r>
            <a:r>
              <a:rPr dirty="0" sz="1300" spc="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intercambio</a:t>
            </a:r>
            <a:r>
              <a:rPr dirty="0" sz="1300" spc="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entre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Personas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del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Norte</a:t>
            </a:r>
            <a:r>
              <a:rPr dirty="0" sz="1300" spc="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Personas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del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Sur</a:t>
            </a:r>
            <a:r>
              <a:rPr dirty="0" sz="1300" spc="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del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mundo.</a:t>
            </a:r>
            <a:endParaRPr sz="1300">
              <a:latin typeface="Times New Roman"/>
              <a:cs typeface="Times New Roman"/>
            </a:endParaRPr>
          </a:p>
          <a:p>
            <a:pPr marL="372110" indent="-359410">
              <a:lnSpc>
                <a:spcPts val="1530"/>
              </a:lnSpc>
              <a:spcBef>
                <a:spcPts val="1040"/>
              </a:spcBef>
              <a:buAutoNum type="arabicPeriod" startAt="3"/>
              <a:tabLst>
                <a:tab pos="372110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¿Cuándo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nace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Ética-y-Economía?</a:t>
            </a:r>
            <a:endParaRPr sz="1300">
              <a:latin typeface="Times New Roman"/>
              <a:cs typeface="Times New Roman"/>
            </a:endParaRPr>
          </a:p>
          <a:p>
            <a:pPr marL="372110" marR="5715">
              <a:lnSpc>
                <a:spcPts val="1490"/>
              </a:lnSpc>
              <a:spcBef>
                <a:spcPts val="8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Nace</a:t>
            </a:r>
            <a:r>
              <a:rPr dirty="0" sz="1300" spc="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principios</a:t>
            </a:r>
            <a:r>
              <a:rPr dirty="0" sz="1300" spc="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los</a:t>
            </a:r>
            <a:r>
              <a:rPr dirty="0" sz="1300" spc="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años</a:t>
            </a:r>
            <a:r>
              <a:rPr dirty="0" sz="1300" spc="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noventa,</a:t>
            </a:r>
            <a:r>
              <a:rPr dirty="0" sz="1300" spc="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experiencia</a:t>
            </a:r>
            <a:r>
              <a:rPr dirty="0" sz="1300" spc="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práctica</a:t>
            </a:r>
            <a:r>
              <a:rPr dirty="0" sz="1300" spc="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dirty="0" sz="1300" spc="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del</a:t>
            </a:r>
            <a:r>
              <a:rPr dirty="0" sz="1300" spc="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encuentro</a:t>
            </a:r>
            <a:r>
              <a:rPr dirty="0" sz="1300" spc="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entre diferentes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culturas,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tradiciones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realidades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del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mundo.</a:t>
            </a:r>
            <a:endParaRPr sz="1300">
              <a:latin typeface="Times New Roman"/>
              <a:cs typeface="Times New Roman"/>
            </a:endParaRPr>
          </a:p>
          <a:p>
            <a:pPr marL="372110" indent="-359410">
              <a:lnSpc>
                <a:spcPts val="1525"/>
              </a:lnSpc>
              <a:spcBef>
                <a:spcPts val="1050"/>
              </a:spcBef>
              <a:buAutoNum type="arabicPeriod" startAt="4"/>
              <a:tabLst>
                <a:tab pos="372110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¿Por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quénace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Ética-y-Economía?</a:t>
            </a:r>
            <a:endParaRPr sz="1300">
              <a:latin typeface="Times New Roman"/>
              <a:cs typeface="Times New Roman"/>
            </a:endParaRPr>
          </a:p>
          <a:p>
            <a:pPr marL="372110" marR="8890">
              <a:lnSpc>
                <a:spcPts val="1500"/>
              </a:lnSpc>
              <a:spcBef>
                <a:spcPts val="6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Porque</a:t>
            </a:r>
            <a:r>
              <a:rPr dirty="0" sz="1300" spc="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economía</a:t>
            </a:r>
            <a:r>
              <a:rPr dirty="0" sz="1300" spc="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debe</a:t>
            </a:r>
            <a:r>
              <a:rPr dirty="0" sz="1300" spc="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crear</a:t>
            </a:r>
            <a:r>
              <a:rPr dirty="0" sz="1300" spc="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riqueza</a:t>
            </a:r>
            <a:r>
              <a:rPr dirty="0" sz="1300" spc="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sin</a:t>
            </a:r>
            <a:r>
              <a:rPr dirty="0" sz="1300" spc="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dejar</a:t>
            </a:r>
            <a:r>
              <a:rPr dirty="0" sz="1300" spc="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estar</a:t>
            </a:r>
            <a:r>
              <a:rPr dirty="0" sz="1300" spc="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al</a:t>
            </a:r>
            <a:r>
              <a:rPr dirty="0" sz="1300" spc="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servicio</a:t>
            </a:r>
            <a:r>
              <a:rPr dirty="0" sz="1300" spc="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Persona,</a:t>
            </a:r>
            <a:r>
              <a:rPr dirty="0" sz="1300" spc="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del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ser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humano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su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integridad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toda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comunidad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humana.</a:t>
            </a:r>
            <a:endParaRPr sz="1300">
              <a:latin typeface="Times New Roman"/>
              <a:cs typeface="Times New Roman"/>
            </a:endParaRPr>
          </a:p>
          <a:p>
            <a:pPr marL="372110" indent="-359410">
              <a:lnSpc>
                <a:spcPts val="1530"/>
              </a:lnSpc>
              <a:spcBef>
                <a:spcPts val="1040"/>
              </a:spcBef>
              <a:buAutoNum type="arabicPeriod" startAt="5"/>
              <a:tabLst>
                <a:tab pos="372110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¿A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quién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se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dirige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Ética-y-Economía?</a:t>
            </a:r>
            <a:endParaRPr sz="1300">
              <a:latin typeface="Times New Roman"/>
              <a:cs typeface="Times New Roman"/>
            </a:endParaRPr>
          </a:p>
          <a:p>
            <a:pPr marL="372110" marR="5080">
              <a:lnSpc>
                <a:spcPts val="1490"/>
              </a:lnSpc>
              <a:spcBef>
                <a:spcPts val="8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3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todas</a:t>
            </a:r>
            <a:r>
              <a:rPr dirty="0" sz="1300" spc="3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las</a:t>
            </a:r>
            <a:r>
              <a:rPr dirty="0" sz="1300" spc="3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personas</a:t>
            </a:r>
            <a:r>
              <a:rPr dirty="0" sz="1300" spc="3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que</a:t>
            </a:r>
            <a:r>
              <a:rPr dirty="0" sz="1300" spc="3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miran</a:t>
            </a:r>
            <a:r>
              <a:rPr dirty="0" sz="1300" spc="3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hacia</a:t>
            </a:r>
            <a:r>
              <a:rPr dirty="0" sz="1300" spc="3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el</a:t>
            </a:r>
            <a:r>
              <a:rPr dirty="0" sz="1300" spc="3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futuro,</a:t>
            </a:r>
            <a:r>
              <a:rPr dirty="0" sz="1300" spc="3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comenzando</a:t>
            </a:r>
            <a:r>
              <a:rPr dirty="0" sz="1300" spc="3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por</a:t>
            </a:r>
            <a:r>
              <a:rPr dirty="0" sz="1300" spc="3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los</a:t>
            </a:r>
            <a:r>
              <a:rPr dirty="0" sz="1300" spc="3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niños,</a:t>
            </a:r>
            <a:r>
              <a:rPr dirty="0" sz="1300" spc="3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los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adolescentes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los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jóvenes.</a:t>
            </a:r>
            <a:endParaRPr sz="1300">
              <a:latin typeface="Times New Roman"/>
              <a:cs typeface="Times New Roman"/>
            </a:endParaRPr>
          </a:p>
          <a:p>
            <a:pPr marL="372110" indent="-359410">
              <a:lnSpc>
                <a:spcPts val="1525"/>
              </a:lnSpc>
              <a:spcBef>
                <a:spcPts val="1050"/>
              </a:spcBef>
              <a:buAutoNum type="arabicPeriod" startAt="6"/>
              <a:tabLst>
                <a:tab pos="372110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¿Qué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problema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quiere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resolver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Ética-y-Economía?</a:t>
            </a:r>
            <a:endParaRPr sz="1300">
              <a:latin typeface="Times New Roman"/>
              <a:cs typeface="Times New Roman"/>
            </a:endParaRPr>
          </a:p>
          <a:p>
            <a:pPr marL="372110" marR="6985">
              <a:lnSpc>
                <a:spcPts val="1500"/>
              </a:lnSpc>
              <a:spcBef>
                <a:spcPts val="6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El</a:t>
            </a:r>
            <a:r>
              <a:rPr dirty="0" sz="1300" spc="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sufrimiento</a:t>
            </a:r>
            <a:r>
              <a:rPr dirty="0" sz="1300" spc="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dirty="0" sz="1300" spc="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pobreza,</a:t>
            </a:r>
            <a:r>
              <a:rPr dirty="0" sz="1300" spc="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para</a:t>
            </a:r>
            <a:r>
              <a:rPr dirty="0" sz="1300" spc="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construir</a:t>
            </a:r>
            <a:r>
              <a:rPr dirty="0" sz="1300" spc="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perspectivas</a:t>
            </a:r>
            <a:r>
              <a:rPr dirty="0" sz="1300" spc="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mayor</a:t>
            </a:r>
            <a:r>
              <a:rPr dirty="0" sz="1300" spc="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bienestar</a:t>
            </a:r>
            <a:r>
              <a:rPr dirty="0" sz="1300" spc="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dirty="0" sz="1300" spc="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felicidad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para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todos.</a:t>
            </a:r>
            <a:endParaRPr sz="1300">
              <a:latin typeface="Times New Roman"/>
              <a:cs typeface="Times New Roman"/>
            </a:endParaRPr>
          </a:p>
          <a:p>
            <a:pPr algn="just" marL="372110" indent="-359410">
              <a:lnSpc>
                <a:spcPts val="1530"/>
              </a:lnSpc>
              <a:spcBef>
                <a:spcPts val="1040"/>
              </a:spcBef>
              <a:buAutoNum type="arabicPeriod" startAt="7"/>
              <a:tabLst>
                <a:tab pos="372110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¿En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qué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principios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se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fundamenta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Ética-y-Economía?</a:t>
            </a:r>
            <a:endParaRPr sz="1300">
              <a:latin typeface="Times New Roman"/>
              <a:cs typeface="Times New Roman"/>
            </a:endParaRPr>
          </a:p>
          <a:p>
            <a:pPr algn="just" marL="372110" marR="5715">
              <a:lnSpc>
                <a:spcPct val="95800"/>
              </a:lnSpc>
              <a:spcBef>
                <a:spcPts val="3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</a:t>
            </a:r>
            <a:r>
              <a:rPr dirty="0" sz="1300" spc="1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17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centralidad</a:t>
            </a:r>
            <a:r>
              <a:rPr dirty="0" sz="1300" spc="17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17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17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Persona,</a:t>
            </a:r>
            <a:r>
              <a:rPr dirty="0" sz="1300" spc="18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</a:t>
            </a:r>
            <a:r>
              <a:rPr dirty="0" sz="1300" spc="17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1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igual</a:t>
            </a:r>
            <a:r>
              <a:rPr dirty="0" sz="1300" spc="2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dignidad</a:t>
            </a:r>
            <a:r>
              <a:rPr dirty="0" sz="1300" spc="18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17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todos,</a:t>
            </a:r>
            <a:r>
              <a:rPr dirty="0" sz="1300" spc="17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</a:t>
            </a:r>
            <a:r>
              <a:rPr dirty="0" sz="1300" spc="18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el</a:t>
            </a:r>
            <a:r>
              <a:rPr dirty="0" sz="1300" spc="18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respeto</a:t>
            </a:r>
            <a:r>
              <a:rPr dirty="0" sz="1300" spc="18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por</a:t>
            </a:r>
            <a:r>
              <a:rPr dirty="0" sz="1300" spc="17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la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diversidad,</a:t>
            </a:r>
            <a:r>
              <a:rPr dirty="0" sz="1300" spc="18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</a:t>
            </a:r>
            <a:r>
              <a:rPr dirty="0" sz="1300" spc="1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1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inclusión,</a:t>
            </a:r>
            <a:r>
              <a:rPr dirty="0" sz="1300" spc="1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</a:t>
            </a:r>
            <a:r>
              <a:rPr dirty="0" sz="1300" spc="1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18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reciprocidad</a:t>
            </a:r>
            <a:r>
              <a:rPr dirty="0" sz="1300" spc="1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dirty="0" sz="1300" spc="1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</a:t>
            </a:r>
            <a:r>
              <a:rPr dirty="0" sz="1300" spc="20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18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atención</a:t>
            </a:r>
            <a:r>
              <a:rPr dirty="0" sz="1300" spc="20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1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los</a:t>
            </a:r>
            <a:r>
              <a:rPr dirty="0" sz="1300" spc="19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últimos,</a:t>
            </a:r>
            <a:r>
              <a:rPr dirty="0" sz="1300" spc="1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18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los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olvidados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 y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los</a:t>
            </a:r>
            <a:r>
              <a:rPr dirty="0" sz="13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excluidos.</a:t>
            </a:r>
            <a:endParaRPr sz="1300">
              <a:latin typeface="Times New Roman"/>
              <a:cs typeface="Times New Roman"/>
            </a:endParaRPr>
          </a:p>
          <a:p>
            <a:pPr algn="just" marL="372110" indent="-359410">
              <a:lnSpc>
                <a:spcPts val="1525"/>
              </a:lnSpc>
              <a:spcBef>
                <a:spcPts val="1095"/>
              </a:spcBef>
              <a:buAutoNum type="arabicPeriod" startAt="8"/>
              <a:tabLst>
                <a:tab pos="372110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¿Qué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propone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nuevo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Ética-y-Economía?</a:t>
            </a:r>
            <a:endParaRPr sz="1300">
              <a:latin typeface="Times New Roman"/>
              <a:cs typeface="Times New Roman"/>
            </a:endParaRPr>
          </a:p>
          <a:p>
            <a:pPr marL="372110" marR="9525">
              <a:lnSpc>
                <a:spcPts val="1500"/>
              </a:lnSpc>
              <a:spcBef>
                <a:spcPts val="6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Mirar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al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mundo</a:t>
            </a:r>
            <a:r>
              <a:rPr dirty="0" sz="1300" spc="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como</a:t>
            </a:r>
            <a:r>
              <a:rPr dirty="0" sz="1300" spc="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una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Casa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Común,</a:t>
            </a:r>
            <a:r>
              <a:rPr dirty="0" sz="1300" spc="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partiendo</a:t>
            </a:r>
            <a:r>
              <a:rPr dirty="0" sz="1300" spc="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Familia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Comunidad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a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las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que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pertenecemos.</a:t>
            </a:r>
            <a:endParaRPr sz="1300">
              <a:latin typeface="Times New Roman"/>
              <a:cs typeface="Times New Roman"/>
            </a:endParaRPr>
          </a:p>
          <a:p>
            <a:pPr marL="372110" indent="-359410">
              <a:lnSpc>
                <a:spcPts val="1530"/>
              </a:lnSpc>
              <a:spcBef>
                <a:spcPts val="1040"/>
              </a:spcBef>
              <a:buAutoNum type="arabicPeriod" startAt="9"/>
              <a:tabLst>
                <a:tab pos="372110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¿Cómo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puede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cambiar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vida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laspersonas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sociedad?</a:t>
            </a:r>
            <a:endParaRPr sz="1300">
              <a:latin typeface="Times New Roman"/>
              <a:cs typeface="Times New Roman"/>
            </a:endParaRPr>
          </a:p>
          <a:p>
            <a:pPr marL="372110" marR="8890">
              <a:lnSpc>
                <a:spcPts val="1490"/>
              </a:lnSpc>
              <a:spcBef>
                <a:spcPts val="7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Uniendo</a:t>
            </a:r>
            <a:r>
              <a:rPr dirty="0" sz="13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 eficiencia</a:t>
            </a:r>
            <a:r>
              <a:rPr dirty="0" sz="1300" spc="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económica</a:t>
            </a:r>
            <a:r>
              <a:rPr dirty="0" sz="13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solidaridad,</a:t>
            </a:r>
            <a:r>
              <a:rPr dirty="0" sz="13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respetando</a:t>
            </a:r>
            <a:r>
              <a:rPr dirty="0" sz="13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naturaleza</a:t>
            </a:r>
            <a:r>
              <a:rPr dirty="0" sz="13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dirty="0" sz="13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utilizando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los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conocimientos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las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tecnologías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nuestro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tiempo.</a:t>
            </a:r>
            <a:endParaRPr sz="1300">
              <a:latin typeface="Times New Roman"/>
              <a:cs typeface="Times New Roman"/>
            </a:endParaRPr>
          </a:p>
          <a:p>
            <a:pPr marL="372110" indent="-359410">
              <a:lnSpc>
                <a:spcPts val="1525"/>
              </a:lnSpc>
              <a:spcBef>
                <a:spcPts val="1055"/>
              </a:spcBef>
              <a:buAutoNum type="arabicPeriod" startAt="10"/>
              <a:tabLst>
                <a:tab pos="372110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¿Por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qué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Ética-y-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Economía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concierne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al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futuro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del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mundo?</a:t>
            </a:r>
            <a:endParaRPr sz="1300">
              <a:latin typeface="Times New Roman"/>
              <a:cs typeface="Times New Roman"/>
            </a:endParaRPr>
          </a:p>
          <a:p>
            <a:pPr marL="372110" marR="6350">
              <a:lnSpc>
                <a:spcPts val="1500"/>
              </a:lnSpc>
              <a:spcBef>
                <a:spcPts val="6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Porque</a:t>
            </a:r>
            <a:r>
              <a:rPr dirty="0" sz="1300" spc="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puede</a:t>
            </a:r>
            <a:r>
              <a:rPr dirty="0" sz="1300" spc="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ayudar</a:t>
            </a:r>
            <a:r>
              <a:rPr dirty="0" sz="1300" spc="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al</a:t>
            </a:r>
            <a:r>
              <a:rPr dirty="0" sz="1300" spc="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ser</a:t>
            </a:r>
            <a:r>
              <a:rPr dirty="0" sz="1300" spc="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humano</a:t>
            </a:r>
            <a:r>
              <a:rPr dirty="0" sz="1300" spc="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valorar</a:t>
            </a:r>
            <a:r>
              <a:rPr dirty="0" sz="1300" spc="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más</a:t>
            </a:r>
            <a:r>
              <a:rPr dirty="0" sz="1300" spc="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plenamente</a:t>
            </a:r>
            <a:r>
              <a:rPr dirty="0" sz="1300" spc="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su</a:t>
            </a:r>
            <a:r>
              <a:rPr dirty="0" sz="1300" spc="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dimensión</a:t>
            </a:r>
            <a:r>
              <a:rPr dirty="0" sz="1300" spc="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integral</a:t>
            </a:r>
            <a:r>
              <a:rPr dirty="0" sz="1300" spc="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y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construir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una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sociedad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más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justa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solidaria.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33701" y="517651"/>
            <a:ext cx="3340100" cy="9994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30480">
              <a:lnSpc>
                <a:spcPts val="1530"/>
              </a:lnSpc>
              <a:spcBef>
                <a:spcPts val="95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Fundación</a:t>
            </a:r>
            <a:r>
              <a:rPr dirty="0" sz="1300" spc="-4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“Ética</a:t>
            </a:r>
            <a:r>
              <a:rPr dirty="0" sz="1300" spc="-3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y</a:t>
            </a:r>
            <a:r>
              <a:rPr dirty="0" sz="1300" spc="-3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Economía”</a:t>
            </a:r>
            <a:endParaRPr sz="1300">
              <a:latin typeface="Times New Roman"/>
              <a:cs typeface="Times New Roman"/>
            </a:endParaRPr>
          </a:p>
          <a:p>
            <a:pPr algn="ctr" marL="32384">
              <a:lnSpc>
                <a:spcPts val="1290"/>
              </a:lnSpc>
            </a:pP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de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Bassano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del</a:t>
            </a:r>
            <a:r>
              <a:rPr dirty="0" sz="1100" spc="-5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Grappa</a:t>
            </a:r>
            <a:endParaRPr sz="1100">
              <a:latin typeface="Times New Roman"/>
              <a:cs typeface="Times New Roman"/>
            </a:endParaRPr>
          </a:p>
          <a:p>
            <a:pPr algn="ctr" marL="27940">
              <a:lnSpc>
                <a:spcPts val="1530"/>
              </a:lnSpc>
              <a:spcBef>
                <a:spcPts val="295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Movimiento</a:t>
            </a:r>
            <a:r>
              <a:rPr dirty="0" sz="1300" spc="-4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de</a:t>
            </a:r>
            <a:r>
              <a:rPr dirty="0" sz="1300" spc="-4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lasEscuelas</a:t>
            </a: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ts val="1290"/>
              </a:lnSpc>
            </a:pP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“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É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T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40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Y</a:t>
            </a:r>
            <a:r>
              <a:rPr dirty="0" sz="1100" spc="3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Í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”</a:t>
            </a:r>
            <a:r>
              <a:rPr dirty="0" sz="1100" spc="39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40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L</a:t>
            </a:r>
            <a:r>
              <a:rPr dirty="0" sz="1100" spc="3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U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5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endParaRPr sz="1100">
              <a:latin typeface="Times New Roman"/>
              <a:cs typeface="Times New Roman"/>
            </a:endParaRPr>
          </a:p>
          <a:p>
            <a:pPr algn="ctr" marL="29845">
              <a:lnSpc>
                <a:spcPct val="100000"/>
              </a:lnSpc>
              <a:spcBef>
                <a:spcPts val="305"/>
              </a:spcBef>
            </a:pPr>
            <a:r>
              <a:rPr dirty="0" u="sng" sz="11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www.unietica.it</a:t>
            </a:r>
            <a:r>
              <a:rPr dirty="0" sz="1100" spc="-3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www.unietica.net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88965" y="569569"/>
            <a:ext cx="990600" cy="86273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6627" y="1926081"/>
            <a:ext cx="6142990" cy="774954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just" marL="12700" marR="5080">
              <a:lnSpc>
                <a:spcPct val="95800"/>
              </a:lnSpc>
              <a:spcBef>
                <a:spcPts val="190"/>
              </a:spcBef>
            </a:pP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Si</a:t>
            </a:r>
            <a:r>
              <a:rPr dirty="0" sz="1800" spc="19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deseas</a:t>
            </a:r>
            <a:r>
              <a:rPr dirty="0" sz="1800" spc="17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profundizar,</a:t>
            </a:r>
            <a:r>
              <a:rPr dirty="0" sz="1800" spc="18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busca</a:t>
            </a:r>
            <a:r>
              <a:rPr dirty="0" sz="1800" spc="18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la</a:t>
            </a:r>
            <a:r>
              <a:rPr dirty="0" sz="1800" spc="17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Escuela</a:t>
            </a:r>
            <a:r>
              <a:rPr dirty="0" sz="1800" spc="18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de</a:t>
            </a:r>
            <a:r>
              <a:rPr dirty="0" sz="1800" spc="18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Ética-y-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Economía</a:t>
            </a:r>
            <a:r>
              <a:rPr dirty="0" sz="1800" spc="17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25" i="1">
                <a:solidFill>
                  <a:srgbClr val="006FC0"/>
                </a:solidFill>
                <a:latin typeface="Times New Roman"/>
                <a:cs typeface="Times New Roman"/>
              </a:rPr>
              <a:t>en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el</a:t>
            </a:r>
            <a:r>
              <a:rPr dirty="0" sz="1800" spc="40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«bauletto»</a:t>
            </a:r>
            <a:r>
              <a:rPr dirty="0" sz="1800" spc="39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que</a:t>
            </a:r>
            <a:r>
              <a:rPr dirty="0" sz="1800" spc="40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el</a:t>
            </a:r>
            <a:r>
              <a:rPr dirty="0" sz="1800" spc="39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«Movimiento»</a:t>
            </a:r>
            <a:r>
              <a:rPr dirty="0" sz="1800" spc="40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más</a:t>
            </a:r>
            <a:r>
              <a:rPr dirty="0" sz="1800" spc="38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cercano</a:t>
            </a:r>
            <a:r>
              <a:rPr dirty="0" sz="1800" spc="39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a</a:t>
            </a:r>
            <a:r>
              <a:rPr dirty="0" sz="1800" spc="38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ti</a:t>
            </a:r>
            <a:r>
              <a:rPr dirty="0" sz="1800" spc="40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te</a:t>
            </a:r>
            <a:r>
              <a:rPr dirty="0" sz="1800" spc="40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puede regalar.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00">
              <a:latin typeface="Times New Roman"/>
              <a:cs typeface="Times New Roman"/>
            </a:endParaRPr>
          </a:p>
          <a:p>
            <a:pPr algn="just" marL="12700" marR="5080">
              <a:lnSpc>
                <a:spcPct val="95900"/>
              </a:lnSpc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Tu llave USB no es un simple soporte digital, sino el acceso a una Escuela de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Ética-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y-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Economía.</a:t>
            </a:r>
            <a:r>
              <a:rPr dirty="0" sz="1300" spc="434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Contiene</a:t>
            </a:r>
            <a:r>
              <a:rPr dirty="0" sz="1300" spc="4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los</a:t>
            </a:r>
            <a:r>
              <a:rPr dirty="0" sz="1300" spc="4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elementos</a:t>
            </a:r>
            <a:r>
              <a:rPr dirty="0" sz="1300" spc="4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necesarios</a:t>
            </a:r>
            <a:r>
              <a:rPr dirty="0" sz="1300" spc="4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para</a:t>
            </a:r>
            <a:r>
              <a:rPr dirty="0" sz="1300" spc="4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conocer</a:t>
            </a:r>
            <a:r>
              <a:rPr dirty="0" sz="1300" spc="4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el</a:t>
            </a:r>
            <a:r>
              <a:rPr dirty="0" sz="1300" spc="434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proyecto</a:t>
            </a:r>
            <a:r>
              <a:rPr dirty="0" sz="1300" spc="4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dirty="0" sz="1300" spc="4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poder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proponerlo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niños,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adolescentes,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jóvenes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adultos.</a:t>
            </a:r>
            <a:endParaRPr sz="1300">
              <a:latin typeface="Times New Roman"/>
              <a:cs typeface="Times New Roman"/>
            </a:endParaRPr>
          </a:p>
          <a:p>
            <a:pPr marL="12700" marR="5715">
              <a:lnSpc>
                <a:spcPts val="1490"/>
              </a:lnSpc>
              <a:spcBef>
                <a:spcPts val="50"/>
              </a:spcBef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Abre</a:t>
            </a:r>
            <a:r>
              <a:rPr dirty="0" sz="1300" spc="1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1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llave,</a:t>
            </a:r>
            <a:r>
              <a:rPr dirty="0" sz="1300" spc="16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elige</a:t>
            </a:r>
            <a:r>
              <a:rPr dirty="0" sz="1300" spc="17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el</a:t>
            </a:r>
            <a:r>
              <a:rPr dirty="0" sz="1300" spc="16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idioma</a:t>
            </a:r>
            <a:r>
              <a:rPr dirty="0" sz="1300" spc="1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dirty="0" sz="1300" spc="1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selecciona</a:t>
            </a:r>
            <a:r>
              <a:rPr dirty="0" sz="1300" spc="18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el</a:t>
            </a:r>
            <a:r>
              <a:rPr dirty="0" sz="1300" spc="16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recorrido</a:t>
            </a:r>
            <a:r>
              <a:rPr dirty="0" sz="1300" spc="1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más</a:t>
            </a:r>
            <a:r>
              <a:rPr dirty="0" sz="1300" spc="1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adecuado</a:t>
            </a:r>
            <a:r>
              <a:rPr dirty="0" sz="1300" spc="16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para</a:t>
            </a:r>
            <a:r>
              <a:rPr dirty="0" sz="1300" spc="1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tu</a:t>
            </a:r>
            <a:r>
              <a:rPr dirty="0" sz="1300" spc="1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grupo etario.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30"/>
              </a:lnSpc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Crea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nuevos</a:t>
            </a:r>
            <a:r>
              <a:rPr dirty="0" sz="1300" spc="7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contenidos,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difunde</a:t>
            </a:r>
            <a:r>
              <a:rPr dirty="0" sz="1300" spc="7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tus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ideas</a:t>
            </a:r>
            <a:r>
              <a:rPr dirty="0" sz="1300" spc="8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conviértete</a:t>
            </a:r>
            <a:r>
              <a:rPr dirty="0" sz="1300" spc="7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en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parte</a:t>
            </a:r>
            <a:r>
              <a:rPr dirty="0" sz="1300" spc="7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activa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un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cambio</a:t>
            </a:r>
            <a:endParaRPr sz="1300">
              <a:latin typeface="Times New Roman"/>
              <a:cs typeface="Times New Roman"/>
            </a:endParaRPr>
          </a:p>
          <a:p>
            <a:pPr marL="12700" marR="6985">
              <a:lnSpc>
                <a:spcPts val="1490"/>
              </a:lnSpc>
              <a:spcBef>
                <a:spcPts val="75"/>
              </a:spcBef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compartido:</a:t>
            </a:r>
            <a:r>
              <a:rPr dirty="0" sz="1300" spc="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juntos</a:t>
            </a:r>
            <a:r>
              <a:rPr dirty="0" sz="1300" spc="7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podemos</a:t>
            </a:r>
            <a:r>
              <a:rPr dirty="0" sz="1300" spc="6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mejorar</a:t>
            </a:r>
            <a:r>
              <a:rPr dirty="0" sz="1300" spc="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el</a:t>
            </a:r>
            <a:r>
              <a:rPr dirty="0" sz="1300" spc="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mundo</a:t>
            </a:r>
            <a:r>
              <a:rPr dirty="0" sz="1300" spc="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contribuir</a:t>
            </a:r>
            <a:r>
              <a:rPr dirty="0" sz="1300" spc="6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construir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una</a:t>
            </a:r>
            <a:r>
              <a:rPr dirty="0" sz="1300" spc="6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sociedad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más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justa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solidaria.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6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Guía</a:t>
            </a:r>
            <a:r>
              <a:rPr dirty="0" sz="1300" spc="-3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del</a:t>
            </a:r>
            <a:r>
              <a:rPr dirty="0" sz="1300" spc="-1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Movimiento:</a:t>
            </a:r>
            <a:r>
              <a:rPr dirty="0" sz="1300" spc="-1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África</a:t>
            </a:r>
            <a:r>
              <a:rPr dirty="0" sz="1300" spc="-2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Madagascar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Marie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Candide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Horace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+261.324003378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5"/>
              </a:rPr>
              <a:t>mickaelcandide@moov.mg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Guía</a:t>
            </a:r>
            <a:r>
              <a:rPr dirty="0" sz="1300" spc="-4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del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Movimiento:</a:t>
            </a:r>
            <a:r>
              <a:rPr dirty="0" sz="1300" spc="-2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Europa</a:t>
            </a:r>
            <a:r>
              <a:rPr dirty="0" sz="1300" spc="-2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4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Lituania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Irena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Kluoniuvienè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+370.68636655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6"/>
              </a:rPr>
              <a:t>irenkluo@gmail.com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Responsable</a:t>
            </a:r>
            <a:r>
              <a:rPr dirty="0" sz="1300" spc="-2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de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lasAméricas</a:t>
            </a:r>
            <a:r>
              <a:rPr dirty="0" sz="1300" spc="-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1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Argentina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380"/>
              </a:lnSpc>
            </a:pPr>
            <a:r>
              <a:rPr dirty="0" sz="1200" spc="-10">
                <a:latin typeface="Times New Roman"/>
                <a:cs typeface="Times New Roman"/>
              </a:rPr>
              <a:t>Patricio/Patricia</a:t>
            </a:r>
            <a:r>
              <a:rPr dirty="0" sz="1200">
                <a:latin typeface="Times New Roman"/>
                <a:cs typeface="Times New Roman"/>
              </a:rPr>
              <a:t> Colombo Murua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+54.93875107802 +54.93875107849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u="sng" sz="12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7"/>
              </a:rPr>
              <a:t>pcmurua@gmail.com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500"/>
              </a:lnSpc>
            </a:pP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Responsable</a:t>
            </a:r>
            <a:r>
              <a:rPr dirty="0" sz="1300" spc="-1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de Asia</a:t>
            </a:r>
            <a:r>
              <a:rPr dirty="0" sz="1300" spc="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China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Jiang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Hao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(Pietro)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  <a:hlinkClick r:id="rId8"/>
              </a:rPr>
              <a:t>+86.13901615796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9"/>
              </a:rPr>
              <a:t>techcoo@163.com</a:t>
            </a:r>
            <a:r>
              <a:rPr dirty="0" sz="1300" spc="-10">
                <a:latin typeface="Times New Roman"/>
                <a:cs typeface="Times New Roman"/>
                <a:hlinkClick r:id="rId9"/>
              </a:rPr>
              <a:t>;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0"/>
              </a:rPr>
              <a:t>pietro.jiang55@gmail.com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Responsable</a:t>
            </a:r>
            <a:r>
              <a:rPr dirty="0" sz="1300" spc="-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de</a:t>
            </a:r>
            <a:r>
              <a:rPr dirty="0" sz="1300" spc="1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Australia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Carla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Rigoni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+61.412971909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1"/>
              </a:rPr>
              <a:t>miobiz12@gmail.com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Representante</a:t>
            </a:r>
            <a:r>
              <a:rPr dirty="0" sz="1300" spc="-5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para</a:t>
            </a:r>
            <a:r>
              <a:rPr dirty="0" sz="1300" spc="-5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Hungría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Elio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Baccilieri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+36.308962236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2"/>
              </a:rPr>
              <a:t>eliobaccilieri52@gmail.com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00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Representantes</a:t>
            </a:r>
            <a:r>
              <a:rPr dirty="0" sz="1300" spc="-5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para</a:t>
            </a:r>
            <a:r>
              <a:rPr dirty="0" sz="1300" spc="-4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Brasil</a:t>
            </a:r>
            <a:endParaRPr sz="1300">
              <a:latin typeface="Times New Roman"/>
              <a:cs typeface="Times New Roman"/>
            </a:endParaRPr>
          </a:p>
          <a:p>
            <a:pPr marL="12700" marR="1031240">
              <a:lnSpc>
                <a:spcPct val="95900"/>
              </a:lnSpc>
              <a:spcBef>
                <a:spcPts val="35"/>
              </a:spcBef>
            </a:pPr>
            <a:r>
              <a:rPr dirty="0" sz="1300">
                <a:latin typeface="Times New Roman"/>
                <a:cs typeface="Times New Roman"/>
              </a:rPr>
              <a:t>Danilo</a:t>
            </a:r>
            <a:r>
              <a:rPr dirty="0" sz="1300" spc="-6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D’Attanasio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Esposito</a:t>
            </a:r>
            <a:r>
              <a:rPr dirty="0" sz="1300" spc="-5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+39.328.6872597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3"/>
              </a:rPr>
              <a:t>danilodattanasio@gmail.com</a:t>
            </a:r>
            <a:r>
              <a:rPr dirty="0" sz="1300" spc="-1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Janessa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Pagnussat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+55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(54)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9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9972-</a:t>
            </a:r>
            <a:r>
              <a:rPr dirty="0" sz="1300">
                <a:latin typeface="Times New Roman"/>
                <a:cs typeface="Times New Roman"/>
              </a:rPr>
              <a:t>3754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4"/>
              </a:rPr>
              <a:t>janessapagnussat@hotmail.com</a:t>
            </a:r>
            <a:r>
              <a:rPr dirty="0" sz="1300" spc="-10">
                <a:latin typeface="Times New Roman"/>
                <a:cs typeface="Times New Roman"/>
                <a:hlinkClick r:id="rId14"/>
              </a:rPr>
              <a:t>;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5"/>
              </a:rPr>
              <a:t>janessa.pagnussat@ufn.edu.br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55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Representante</a:t>
            </a:r>
            <a:r>
              <a:rPr dirty="0" sz="1300" spc="-5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para</a:t>
            </a:r>
            <a:r>
              <a:rPr dirty="0" sz="1300" spc="-5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20" b="1">
                <a:solidFill>
                  <a:srgbClr val="767070"/>
                </a:solidFill>
                <a:latin typeface="Times New Roman"/>
                <a:cs typeface="Times New Roman"/>
              </a:rPr>
              <a:t>Perú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Gustavo Muñoz Valdez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+51.951637966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sng" sz="12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6"/>
              </a:rPr>
              <a:t>gmunoz@siembrasostenible.com</a:t>
            </a:r>
            <a:r>
              <a:rPr dirty="0" sz="1200" spc="-10">
                <a:latin typeface="Times New Roman"/>
                <a:cs typeface="Times New Roman"/>
                <a:hlinkClick r:id="rId16"/>
              </a:rPr>
              <a:t>;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u="sng" sz="12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7"/>
              </a:rPr>
              <a:t>gm2050@gmail.com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500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Fundador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sede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en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Italia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Tullio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Chiminazzo +39.335.6789943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8"/>
              </a:rPr>
              <a:t>tullio@tulliochiminazzo.it</a:t>
            </a:r>
            <a:r>
              <a:rPr dirty="0" sz="130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9"/>
              </a:rPr>
              <a:t>unietica@unietica.net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00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Fundación</a:t>
            </a:r>
            <a:r>
              <a:rPr dirty="0" sz="1300" spc="-6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Italia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dirty="0" sz="1300">
                <a:latin typeface="Times New Roman"/>
                <a:cs typeface="Times New Roman"/>
              </a:rPr>
              <a:t>“Ética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y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Economía”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Bassano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del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Grappa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+39.379.3713258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0"/>
              </a:rPr>
              <a:t>unietica@unietica.it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</a:pPr>
            <a:r>
              <a:rPr dirty="0" sz="1300">
                <a:latin typeface="Times New Roman"/>
                <a:cs typeface="Times New Roman"/>
              </a:rPr>
              <a:t>Roma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Bassano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del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Grappa,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17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mayo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2001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17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mayo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-20">
                <a:latin typeface="Times New Roman"/>
                <a:cs typeface="Times New Roman"/>
              </a:rPr>
              <a:t>2026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</a:pPr>
            <a:r>
              <a:rPr dirty="0" sz="1300" i="1">
                <a:solidFill>
                  <a:srgbClr val="767070"/>
                </a:solidFill>
                <a:latin typeface="Times New Roman"/>
                <a:cs typeface="Times New Roman"/>
              </a:rPr>
              <a:t>Tullio</a:t>
            </a:r>
            <a:r>
              <a:rPr dirty="0" sz="1300" spc="-65" i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i="1">
                <a:solidFill>
                  <a:srgbClr val="767070"/>
                </a:solidFill>
                <a:latin typeface="Times New Roman"/>
                <a:cs typeface="Times New Roman"/>
              </a:rPr>
              <a:t>Chiminazzo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5896A330-D4C0-4F5B-8C07-FAC2D0C191DE}"/>
</file>

<file path=customXml/itemProps2.xml><?xml version="1.0" encoding="utf-8"?>
<ds:datastoreItem xmlns:ds="http://schemas.openxmlformats.org/officeDocument/2006/customXml" ds:itemID="{B4C792DB-8B7F-45FF-8491-D7E0F1B8BEB4}"/>
</file>

<file path=customXml/itemProps3.xml><?xml version="1.0" encoding="utf-8"?>
<ds:datastoreItem xmlns:ds="http://schemas.openxmlformats.org/officeDocument/2006/customXml" ds:itemID="{50B8EFDF-6B75-4EDC-A57D-1DB920D7B8F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Utente di Microsoft Office</dc:creator>
  <dcterms:created xsi:type="dcterms:W3CDTF">2026-09-18T12:38:25Z</dcterms:created>
  <dcterms:modified xsi:type="dcterms:W3CDTF">2026-09-18T12:38:25Z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2026-09-11T00:00:00Z</vt:filetime>
  </property>
  <property fmtid="{D5CDD505-2E9C-101B-9397-08002B2CF9AE}" pid="4" name="Creator">
    <vt:lpwstr>Microsoft® Word 2024</vt:lpwstr>
  </property>
  <property fmtid="{D5CDD505-2E9C-101B-9397-08002B2CF9AE}" pid="5" name="LastSaved">
    <vt:filetime>2026-09-18T00:00:00Z</vt:filetime>
  </property>
  <property fmtid="{D5CDD505-2E9C-101B-9397-08002B2CF9AE}" pid="6" name="Producer">
    <vt:lpwstr>Microsoft® Word 2024</vt:lpwstr>
  </property>
  <property fmtid="{D5CDD505-2E9C-101B-9397-08002B2CF9AE}" pid="7" name="ContentTypeId">
    <vt:lpwstr>0x010100501903D18363944EAB3DA1BC55680180</vt:lpwstr>
  </property>
</Properties>
</file>