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718" y="515363"/>
            <a:ext cx="826158" cy="8261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Relationship Id="rId5" Type="http://schemas.openxmlformats.org/officeDocument/2006/relationships/hyperlink" Target="mailto:mickaelcandide@moov.mg" TargetMode="External"/><Relationship Id="rId6" Type="http://schemas.openxmlformats.org/officeDocument/2006/relationships/hyperlink" Target="mailto:irenkluo@gmail.com" TargetMode="External"/><Relationship Id="rId7" Type="http://schemas.openxmlformats.org/officeDocument/2006/relationships/hyperlink" Target="mailto:pcmurua@gmail.com" TargetMode="External"/><Relationship Id="rId8" Type="http://schemas.openxmlformats.org/officeDocument/2006/relationships/hyperlink" Target="mailto:%2B86.13901615796%20techcoo@163.com" TargetMode="External"/><Relationship Id="rId9" Type="http://schemas.openxmlformats.org/officeDocument/2006/relationships/hyperlink" Target="mailto:techcoo@163.com" TargetMode="External"/><Relationship Id="rId10" Type="http://schemas.openxmlformats.org/officeDocument/2006/relationships/hyperlink" Target="mailto:pietro.jiang55@gmail.com" TargetMode="External"/><Relationship Id="rId11" Type="http://schemas.openxmlformats.org/officeDocument/2006/relationships/hyperlink" Target="mailto:miobiz12@gmail.com" TargetMode="External"/><Relationship Id="rId12" Type="http://schemas.openxmlformats.org/officeDocument/2006/relationships/hyperlink" Target="mailto:eliobaccilieri52@gmail.com" TargetMode="External"/><Relationship Id="rId13" Type="http://schemas.openxmlformats.org/officeDocument/2006/relationships/hyperlink" Target="mailto:danilodattanasio@gmail.com" TargetMode="External"/><Relationship Id="rId14" Type="http://schemas.openxmlformats.org/officeDocument/2006/relationships/hyperlink" Target="mailto:janessapagnussat@hotmail.com" TargetMode="External"/><Relationship Id="rId15" Type="http://schemas.openxmlformats.org/officeDocument/2006/relationships/hyperlink" Target="mailto:janessa.pagnussat@ufn.edu.br" TargetMode="External"/><Relationship Id="rId16" Type="http://schemas.openxmlformats.org/officeDocument/2006/relationships/hyperlink" Target="mailto:gmunoz@siembrasostenible.com" TargetMode="External"/><Relationship Id="rId17" Type="http://schemas.openxmlformats.org/officeDocument/2006/relationships/hyperlink" Target="mailto:gm2050@gmail.com" TargetMode="External"/><Relationship Id="rId18" Type="http://schemas.openxmlformats.org/officeDocument/2006/relationships/hyperlink" Target="mailto:tullio@tulliochiminazzo.it" TargetMode="External"/><Relationship Id="rId19" Type="http://schemas.openxmlformats.org/officeDocument/2006/relationships/hyperlink" Target="mailto:unietica@unietica.net" TargetMode="External"/><Relationship Id="rId20" Type="http://schemas.openxmlformats.org/officeDocument/2006/relationships/hyperlink" Target="mailto:unietica@unietica.it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7061" y="427735"/>
            <a:ext cx="3050540" cy="999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30480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Fundação</a:t>
            </a:r>
            <a:r>
              <a:rPr dirty="0" sz="1300" spc="-3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“Ética</a:t>
            </a:r>
            <a:r>
              <a:rPr dirty="0" sz="1300" spc="-3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dirty="0" sz="1300" spc="-3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Economia”</a:t>
            </a:r>
            <a:endParaRPr sz="1300">
              <a:latin typeface="Times New Roman"/>
              <a:cs typeface="Times New Roman"/>
            </a:endParaRPr>
          </a:p>
          <a:p>
            <a:pPr algn="ctr" marL="31750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30480">
              <a:lnSpc>
                <a:spcPts val="1530"/>
              </a:lnSpc>
              <a:spcBef>
                <a:spcPts val="62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Movimento</a:t>
            </a:r>
            <a:r>
              <a:rPr dirty="0" sz="1300" spc="-5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das</a:t>
            </a:r>
            <a:r>
              <a:rPr dirty="0" sz="1300" spc="-3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Escolas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75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“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É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”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U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  <a:p>
            <a:pPr algn="ctr" marL="29845">
              <a:lnSpc>
                <a:spcPts val="1425"/>
              </a:lnSpc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6909" y="479424"/>
            <a:ext cx="991235" cy="86296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1845309"/>
            <a:ext cx="6146800" cy="7842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6415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Ética-e-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Economia</a:t>
            </a:r>
            <a:r>
              <a:rPr dirty="0" sz="18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…o</a:t>
            </a:r>
            <a:r>
              <a:rPr dirty="0" sz="18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Decálogo………</a:t>
            </a:r>
            <a:r>
              <a:rPr dirty="0" sz="1800" spc="11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ED0000"/>
                </a:solidFill>
                <a:latin typeface="Times New Roman"/>
                <a:cs typeface="Times New Roman"/>
              </a:rPr>
              <a:t>Para</a:t>
            </a:r>
            <a:r>
              <a:rPr dirty="0" sz="2400" spc="-35" b="1" i="1">
                <a:solidFill>
                  <a:srgbClr val="ED0000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 i="1">
                <a:solidFill>
                  <a:srgbClr val="ED0000"/>
                </a:solidFill>
                <a:latin typeface="Times New Roman"/>
                <a:cs typeface="Times New Roman"/>
              </a:rPr>
              <a:t>você</a:t>
            </a:r>
            <a:endParaRPr sz="24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340"/>
              </a:spcBef>
              <a:buAutoNum type="arabicPeriod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e-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Economia?</a:t>
            </a:r>
            <a:endParaRPr sz="1300">
              <a:latin typeface="Times New Roman"/>
              <a:cs typeface="Times New Roman"/>
            </a:endParaRPr>
          </a:p>
          <a:p>
            <a:pPr marL="283845" marR="635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É</a:t>
            </a:r>
            <a:r>
              <a:rPr dirty="0" sz="1300" spc="1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uma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nova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disciplina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econômica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recoloca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Pessoa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</a:t>
            </a:r>
            <a:r>
              <a:rPr dirty="0" sz="1300" spc="1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centro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toda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atividade socioeconômica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 e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cultural.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265"/>
              </a:spcBef>
              <a:buAutoNum type="arabicPeriod" startAt="2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Como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nasce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e-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Economia?</a:t>
            </a:r>
            <a:endParaRPr sz="1300">
              <a:latin typeface="Times New Roman"/>
              <a:cs typeface="Times New Roman"/>
            </a:endParaRPr>
          </a:p>
          <a:p>
            <a:pPr marL="283845" marR="8255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Nasce</a:t>
            </a:r>
            <a:r>
              <a:rPr dirty="0" sz="1300" spc="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do</a:t>
            </a:r>
            <a:r>
              <a:rPr dirty="0" sz="1300" spc="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encontro</a:t>
            </a:r>
            <a:r>
              <a:rPr dirty="0" sz="1300" spc="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</a:t>
            </a:r>
            <a:r>
              <a:rPr dirty="0" sz="1300" spc="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compartilhamento</a:t>
            </a:r>
            <a:r>
              <a:rPr dirty="0" sz="1300" spc="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entre</a:t>
            </a:r>
            <a:r>
              <a:rPr dirty="0" sz="1300" spc="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Pessoas</a:t>
            </a:r>
            <a:r>
              <a:rPr dirty="0" sz="1300" spc="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do</a:t>
            </a:r>
            <a:r>
              <a:rPr dirty="0" sz="1300" spc="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Norte</a:t>
            </a:r>
            <a:r>
              <a:rPr dirty="0" sz="1300" spc="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Pessoas</a:t>
            </a:r>
            <a:r>
              <a:rPr dirty="0" sz="1300" spc="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do</a:t>
            </a:r>
            <a:r>
              <a:rPr dirty="0" sz="1300" spc="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Sul</a:t>
            </a:r>
            <a:r>
              <a:rPr dirty="0" sz="1300" spc="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do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mundo.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280"/>
              </a:spcBef>
              <a:buAutoNum type="arabicPeriod" startAt="3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Quando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nasce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Ética-e-Economia?</a:t>
            </a:r>
            <a:endParaRPr sz="1300">
              <a:latin typeface="Times New Roman"/>
              <a:cs typeface="Times New Roman"/>
            </a:endParaRPr>
          </a:p>
          <a:p>
            <a:pPr marL="283845" marR="5715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Nasce</a:t>
            </a:r>
            <a:r>
              <a:rPr dirty="0" sz="1300" spc="1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</a:t>
            </a:r>
            <a:r>
              <a:rPr dirty="0" sz="1300" spc="1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início</a:t>
            </a:r>
            <a:r>
              <a:rPr dirty="0" sz="1300" spc="1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dos</a:t>
            </a:r>
            <a:r>
              <a:rPr dirty="0" sz="1300" spc="1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anos</a:t>
            </a:r>
            <a:r>
              <a:rPr dirty="0" sz="1300" spc="1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Noventa</a:t>
            </a:r>
            <a:r>
              <a:rPr dirty="0" sz="1300" spc="1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1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partir</a:t>
            </a:r>
            <a:r>
              <a:rPr dirty="0" sz="1300" spc="1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</a:t>
            </a:r>
            <a:r>
              <a:rPr dirty="0" sz="1300" spc="1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experiência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prática</a:t>
            </a:r>
            <a:r>
              <a:rPr dirty="0" sz="1300" spc="1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1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do</a:t>
            </a:r>
            <a:r>
              <a:rPr dirty="0" sz="1300" spc="1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confronto</a:t>
            </a:r>
            <a:r>
              <a:rPr dirty="0" sz="1300" spc="1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entre diferentes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culturas,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tradições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realidades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do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mundo.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280"/>
              </a:spcBef>
              <a:buAutoNum type="arabicPeriod" startAt="4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Por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nasce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Ética-e-Economia?</a:t>
            </a:r>
            <a:endParaRPr sz="1300">
              <a:latin typeface="Times New Roman"/>
              <a:cs typeface="Times New Roman"/>
            </a:endParaRPr>
          </a:p>
          <a:p>
            <a:pPr marL="283845" marR="10795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Porque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economia</a:t>
            </a:r>
            <a:r>
              <a:rPr dirty="0" sz="1300" spc="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deve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criar</a:t>
            </a:r>
            <a:r>
              <a:rPr dirty="0" sz="1300" spc="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riqueza</a:t>
            </a:r>
            <a:r>
              <a:rPr dirty="0" sz="1300" spc="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sem</a:t>
            </a:r>
            <a:r>
              <a:rPr dirty="0" sz="1300" spc="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deixar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estar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ao</a:t>
            </a:r>
            <a:r>
              <a:rPr dirty="0" sz="1300" spc="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serviço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</a:t>
            </a:r>
            <a:r>
              <a:rPr dirty="0" sz="1300" spc="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Pessoa,</a:t>
            </a:r>
            <a:r>
              <a:rPr dirty="0" sz="1300" spc="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do</a:t>
            </a:r>
            <a:r>
              <a:rPr dirty="0" sz="1300" spc="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ser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humano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em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integralidade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toda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comunidade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humana.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265"/>
              </a:spcBef>
              <a:buAutoNum type="arabicPeriod" startAt="5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quem se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dirige</a:t>
            </a:r>
            <a:r>
              <a:rPr dirty="0" sz="1300" spc="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Ética-e-Economia?</a:t>
            </a:r>
            <a:endParaRPr sz="1300">
              <a:latin typeface="Times New Roman"/>
              <a:cs typeface="Times New Roman"/>
            </a:endParaRPr>
          </a:p>
          <a:p>
            <a:pPr marL="283845" marR="8890">
              <a:lnSpc>
                <a:spcPts val="1500"/>
              </a:lnSpc>
              <a:spcBef>
                <a:spcPts val="70"/>
              </a:spcBef>
            </a:pP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todas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as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pessoas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olham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para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futuro,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começando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pelas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crianças,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pelos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adolescentes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pelos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jovens.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270"/>
              </a:spcBef>
              <a:buAutoNum type="arabicPeriod" startAt="6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problema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quer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resolver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Ética-e-Economia?</a:t>
            </a:r>
            <a:endParaRPr sz="1300">
              <a:latin typeface="Times New Roman"/>
              <a:cs typeface="Times New Roman"/>
            </a:endParaRPr>
          </a:p>
          <a:p>
            <a:pPr marL="283845" marR="5715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dirty="0" sz="1300" spc="1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sofrimento</a:t>
            </a:r>
            <a:r>
              <a:rPr dirty="0" sz="1300" spc="1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1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pobreza,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para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construir</a:t>
            </a:r>
            <a:r>
              <a:rPr dirty="0" sz="1300" spc="1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perspectivas</a:t>
            </a:r>
            <a:r>
              <a:rPr dirty="0" sz="1300" spc="1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1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maior</a:t>
            </a:r>
            <a:r>
              <a:rPr dirty="0" sz="1300" spc="1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bem-estar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felicidade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todos.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280"/>
              </a:spcBef>
              <a:buAutoNum type="arabicPeriod" startAt="7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Em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princípios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se fundamenta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e-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Economia?</a:t>
            </a:r>
            <a:endParaRPr sz="1300">
              <a:latin typeface="Times New Roman"/>
              <a:cs typeface="Times New Roman"/>
            </a:endParaRPr>
          </a:p>
          <a:p>
            <a:pPr marL="283845" marR="508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centralidade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Pessoa,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igual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dignidade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todos,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respeito</a:t>
            </a:r>
            <a:r>
              <a:rPr dirty="0" sz="1300" spc="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às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diversidades,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no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acolhimento,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reciprocidade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atenção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aos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últimos,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aos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esquecidos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aos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excluídos.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280"/>
              </a:spcBef>
              <a:buAutoNum type="arabicPeriod" startAt="8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propõe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novo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e-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Economia?</a:t>
            </a:r>
            <a:endParaRPr sz="1300">
              <a:latin typeface="Times New Roman"/>
              <a:cs typeface="Times New Roman"/>
            </a:endParaRPr>
          </a:p>
          <a:p>
            <a:pPr marL="283845" marR="5715">
              <a:lnSpc>
                <a:spcPts val="1500"/>
              </a:lnSpc>
              <a:spcBef>
                <a:spcPts val="6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Olhar</a:t>
            </a:r>
            <a:r>
              <a:rPr dirty="0" sz="1300" spc="4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para</a:t>
            </a:r>
            <a:r>
              <a:rPr dirty="0" sz="1300" spc="459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dirty="0" sz="1300" spc="4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mundo</a:t>
            </a:r>
            <a:r>
              <a:rPr dirty="0" sz="1300" spc="4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como</a:t>
            </a:r>
            <a:r>
              <a:rPr dirty="0" sz="1300" spc="4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uma</a:t>
            </a:r>
            <a:r>
              <a:rPr dirty="0" sz="1300" spc="4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Casa</a:t>
            </a:r>
            <a:r>
              <a:rPr dirty="0" sz="1300" spc="4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Comum,</a:t>
            </a:r>
            <a:r>
              <a:rPr dirty="0" sz="1300" spc="4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começando</a:t>
            </a:r>
            <a:r>
              <a:rPr dirty="0" sz="1300" spc="4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pela</a:t>
            </a:r>
            <a:r>
              <a:rPr dirty="0" sz="1300" spc="4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Família</a:t>
            </a:r>
            <a:r>
              <a:rPr dirty="0" sz="1300" spc="4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4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pela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Comunidade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às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quais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pertencemos.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275"/>
              </a:spcBef>
              <a:buAutoNum type="arabicPeriod" startAt="9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Como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pode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mudar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vida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das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pessoas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sociedade?</a:t>
            </a:r>
            <a:endParaRPr sz="1300">
              <a:latin typeface="Times New Roman"/>
              <a:cs typeface="Times New Roman"/>
            </a:endParaRPr>
          </a:p>
          <a:p>
            <a:pPr marL="283845" marR="6985">
              <a:lnSpc>
                <a:spcPts val="1490"/>
              </a:lnSpc>
              <a:spcBef>
                <a:spcPts val="7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Unindo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eficiência</a:t>
            </a:r>
            <a:r>
              <a:rPr dirty="0" sz="1300" spc="1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econômica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à</a:t>
            </a:r>
            <a:r>
              <a:rPr dirty="0" sz="1300" spc="1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solidariedade,</a:t>
            </a:r>
            <a:r>
              <a:rPr dirty="0" sz="1300" spc="1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respeitando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natureza</a:t>
            </a:r>
            <a:r>
              <a:rPr dirty="0" sz="1300" spc="1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11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utilizando</a:t>
            </a:r>
            <a:r>
              <a:rPr dirty="0" sz="1300" spc="1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os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conhecimentos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as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tecnologias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do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nosso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tempo.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280"/>
              </a:spcBef>
              <a:buAutoNum type="arabicPeriod" startAt="10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Por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e-Economia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diz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respeito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ao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futuro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do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mundo?</a:t>
            </a:r>
            <a:endParaRPr sz="1300">
              <a:latin typeface="Times New Roman"/>
              <a:cs typeface="Times New Roman"/>
            </a:endParaRPr>
          </a:p>
          <a:p>
            <a:pPr marL="283845" marR="9525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Porque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pode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ajudar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ser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humano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valorizar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mais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plenamente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sua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dimensão integral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e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construir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uma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sociedade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mais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justa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solidária.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7061" y="427735"/>
            <a:ext cx="3050540" cy="999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30480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Fundação</a:t>
            </a:r>
            <a:r>
              <a:rPr dirty="0" sz="1300" spc="-3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“Ética</a:t>
            </a:r>
            <a:r>
              <a:rPr dirty="0" sz="1300" spc="-3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dirty="0" sz="1300" spc="-3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Economia”</a:t>
            </a:r>
            <a:endParaRPr sz="1300">
              <a:latin typeface="Times New Roman"/>
              <a:cs typeface="Times New Roman"/>
            </a:endParaRPr>
          </a:p>
          <a:p>
            <a:pPr algn="ctr" marL="31750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30480">
              <a:lnSpc>
                <a:spcPts val="1530"/>
              </a:lnSpc>
              <a:spcBef>
                <a:spcPts val="62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Movimento</a:t>
            </a:r>
            <a:r>
              <a:rPr dirty="0" sz="1300" spc="-5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das</a:t>
            </a:r>
            <a:r>
              <a:rPr dirty="0" sz="1300" spc="-3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Escolas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75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“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É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”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U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  <a:p>
            <a:pPr algn="ctr" marL="29845">
              <a:lnSpc>
                <a:spcPts val="1425"/>
              </a:lnSpc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6909" y="479424"/>
            <a:ext cx="991235" cy="86296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1849881"/>
            <a:ext cx="6148070" cy="780923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800"/>
              </a:lnSpc>
              <a:spcBef>
                <a:spcPts val="190"/>
              </a:spcBef>
            </a:pP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Se</a:t>
            </a:r>
            <a:r>
              <a:rPr dirty="0" sz="1800" spc="12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desejar</a:t>
            </a:r>
            <a:r>
              <a:rPr dirty="0" sz="1800" spc="11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se</a:t>
            </a:r>
            <a:r>
              <a:rPr dirty="0" sz="1800" spc="10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aprofundar,</a:t>
            </a:r>
            <a:r>
              <a:rPr dirty="0" sz="1800" spc="12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procura</a:t>
            </a:r>
            <a:r>
              <a:rPr dirty="0" sz="1800" spc="11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dirty="0" sz="1800" spc="114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Escola</a:t>
            </a:r>
            <a:r>
              <a:rPr dirty="0" sz="1800" spc="10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de</a:t>
            </a:r>
            <a:r>
              <a:rPr dirty="0" sz="1800" spc="9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Ética-e-Economia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no</a:t>
            </a:r>
            <a:r>
              <a:rPr dirty="0" sz="1800" spc="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“bauletto”</a:t>
            </a:r>
            <a:r>
              <a:rPr dirty="0" sz="1800" spc="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que</a:t>
            </a:r>
            <a:r>
              <a:rPr dirty="0" sz="1800" spc="1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dirty="0" sz="1800" spc="1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“Movimento” mais próximo</a:t>
            </a:r>
            <a:r>
              <a:rPr dirty="0" sz="1800" spc="2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de</a:t>
            </a:r>
            <a:r>
              <a:rPr dirty="0" sz="1800" spc="4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você</a:t>
            </a:r>
            <a:r>
              <a:rPr dirty="0" sz="1800" spc="1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pode</a:t>
            </a:r>
            <a:r>
              <a:rPr dirty="0" sz="1800" spc="1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25" i="1">
                <a:solidFill>
                  <a:srgbClr val="006FC0"/>
                </a:solidFill>
                <a:latin typeface="Times New Roman"/>
                <a:cs typeface="Times New Roman"/>
              </a:rPr>
              <a:t>lhe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oferecer.</a:t>
            </a:r>
            <a:endParaRPr sz="1800">
              <a:latin typeface="Times New Roman"/>
              <a:cs typeface="Times New Roman"/>
            </a:endParaRPr>
          </a:p>
          <a:p>
            <a:pPr algn="just" marL="12700" marR="6985">
              <a:lnSpc>
                <a:spcPct val="95800"/>
              </a:lnSpc>
              <a:spcBef>
                <a:spcPts val="1395"/>
              </a:spcBef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tua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chave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USB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não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um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simples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suporte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digital,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mas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acesso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uma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Escola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Ética-e-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Economia.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Contém</a:t>
            </a:r>
            <a:r>
              <a:rPr dirty="0" sz="1300" spc="1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os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elementos</a:t>
            </a:r>
            <a:r>
              <a:rPr dirty="0" sz="1300" spc="1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necessários</a:t>
            </a:r>
            <a:r>
              <a:rPr dirty="0" sz="1300" spc="1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para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conhecer</a:t>
            </a:r>
            <a:r>
              <a:rPr dirty="0" sz="1300" spc="1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dirty="0" sz="1300" spc="1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projeto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17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para</a:t>
            </a:r>
            <a:r>
              <a:rPr dirty="0" sz="1300" spc="1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poder propô-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lo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crianças,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adolescentes,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jovens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adultos.</a:t>
            </a:r>
            <a:endParaRPr sz="1300">
              <a:latin typeface="Times New Roman"/>
              <a:cs typeface="Times New Roman"/>
            </a:endParaRPr>
          </a:p>
          <a:p>
            <a:pPr algn="just" marL="12700" marR="6350">
              <a:lnSpc>
                <a:spcPct val="95600"/>
              </a:lnSpc>
              <a:spcBef>
                <a:spcPts val="10"/>
              </a:spcBef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Abra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chave,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escolhe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idioma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selecione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percurso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mais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adequado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à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sua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faixa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etária.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Crie</a:t>
            </a:r>
            <a:r>
              <a:rPr dirty="0" sz="1300" spc="2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novos</a:t>
            </a:r>
            <a:r>
              <a:rPr dirty="0" sz="1300" spc="2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conteúdos,</a:t>
            </a:r>
            <a:r>
              <a:rPr dirty="0" sz="1300" spc="2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difunda</a:t>
            </a:r>
            <a:r>
              <a:rPr dirty="0" sz="1300" spc="2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suas</a:t>
            </a:r>
            <a:r>
              <a:rPr dirty="0" sz="1300" spc="2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ideias</a:t>
            </a:r>
            <a:r>
              <a:rPr dirty="0" sz="1300" spc="2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2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torna-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se</a:t>
            </a:r>
            <a:r>
              <a:rPr dirty="0" sz="1300" spc="2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parte</a:t>
            </a:r>
            <a:r>
              <a:rPr dirty="0" sz="1300" spc="2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ativa</a:t>
            </a:r>
            <a:r>
              <a:rPr dirty="0" sz="1300" spc="2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2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uma</a:t>
            </a:r>
            <a:r>
              <a:rPr dirty="0" sz="1300" spc="2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mudança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compartilhada:</a:t>
            </a:r>
            <a:r>
              <a:rPr dirty="0" sz="1300" spc="1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juntos</a:t>
            </a:r>
            <a:r>
              <a:rPr dirty="0" sz="1300" spc="1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podemos</a:t>
            </a:r>
            <a:r>
              <a:rPr dirty="0" sz="1300" spc="1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melhorar</a:t>
            </a:r>
            <a:r>
              <a:rPr dirty="0" sz="1300" spc="1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dirty="0" sz="1300" spc="1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mundo</a:t>
            </a:r>
            <a:r>
              <a:rPr dirty="0" sz="1300" spc="1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1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contribuir</a:t>
            </a:r>
            <a:r>
              <a:rPr dirty="0" sz="1300" spc="1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para</a:t>
            </a:r>
            <a:r>
              <a:rPr dirty="0" sz="1300" spc="1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construir</a:t>
            </a:r>
            <a:r>
              <a:rPr dirty="0" sz="1300" spc="1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uma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sociedade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mais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justa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solidária.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Guia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do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Movimento: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África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Madagáscar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Marie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Candide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Horace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+261.324003378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5"/>
              </a:rPr>
              <a:t>mickaelcandide@moov.mg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Guia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do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Movimento: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Europa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Lituânia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Irena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Kluoniuvienè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+370.68636655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6"/>
              </a:rPr>
              <a:t>irenkluo@gmail.com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Responsável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pelas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Américas</a:t>
            </a:r>
            <a:r>
              <a:rPr dirty="0" sz="1300" spc="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 Argentina</a:t>
            </a:r>
            <a:endParaRPr sz="1300">
              <a:latin typeface="Times New Roman"/>
              <a:cs typeface="Times New Roman"/>
            </a:endParaRPr>
          </a:p>
          <a:p>
            <a:pPr marL="12700" marR="1430020">
              <a:lnSpc>
                <a:spcPts val="1490"/>
              </a:lnSpc>
              <a:spcBef>
                <a:spcPts val="80"/>
              </a:spcBef>
            </a:pPr>
            <a:r>
              <a:rPr dirty="0" sz="1300">
                <a:latin typeface="Times New Roman"/>
                <a:cs typeface="Times New Roman"/>
              </a:rPr>
              <a:t>Patricio/Patricia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Colombo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Murua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+54.93875107802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+54.93875107849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7"/>
              </a:rPr>
              <a:t>pcmurua@gmail.com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30"/>
              </a:lnSpc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Responsável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pela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Ásia</a:t>
            </a:r>
            <a:r>
              <a:rPr dirty="0" sz="1300" spc="1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 China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Jiang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Hao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(Pietro)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  <a:hlinkClick r:id="rId8"/>
              </a:rPr>
              <a:t>+86.13901615796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9"/>
              </a:rPr>
              <a:t>techcoo@163.com</a:t>
            </a:r>
            <a:r>
              <a:rPr dirty="0" sz="1300" spc="-10">
                <a:latin typeface="Times New Roman"/>
                <a:cs typeface="Times New Roman"/>
                <a:hlinkClick r:id="rId9"/>
              </a:rPr>
              <a:t>;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0"/>
              </a:rPr>
              <a:t>pietro.jiang55@gmail.com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Responsável</a:t>
            </a:r>
            <a:r>
              <a:rPr dirty="0" sz="1300" spc="-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pela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Austrália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Carla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Rigoni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+61.412971909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1"/>
              </a:rPr>
              <a:t>miobiz12@gmail.com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Representante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para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Hungria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Elio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Baccilieri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+36.308962236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2"/>
              </a:rPr>
              <a:t>eliobaccilieri52@gmail.com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Representantes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para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o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Brasil</a:t>
            </a:r>
            <a:endParaRPr sz="1300">
              <a:latin typeface="Times New Roman"/>
              <a:cs typeface="Times New Roman"/>
            </a:endParaRPr>
          </a:p>
          <a:p>
            <a:pPr marL="12700" marR="1036955">
              <a:lnSpc>
                <a:spcPct val="95800"/>
              </a:lnSpc>
              <a:spcBef>
                <a:spcPts val="35"/>
              </a:spcBef>
            </a:pPr>
            <a:r>
              <a:rPr dirty="0" sz="1300">
                <a:latin typeface="Times New Roman"/>
                <a:cs typeface="Times New Roman"/>
              </a:rPr>
              <a:t>Danilo</a:t>
            </a:r>
            <a:r>
              <a:rPr dirty="0" sz="1300" spc="-6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D’Attanasio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Esposito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+39.328.6872597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3"/>
              </a:rPr>
              <a:t>danilodattanasio@gmail.com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Janessa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Pagnussat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+55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(54)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9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9972-</a:t>
            </a:r>
            <a:r>
              <a:rPr dirty="0" sz="1300">
                <a:latin typeface="Times New Roman"/>
                <a:cs typeface="Times New Roman"/>
              </a:rPr>
              <a:t>3754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4"/>
              </a:rPr>
              <a:t>janessapagnussat@hotmail.com</a:t>
            </a:r>
            <a:r>
              <a:rPr dirty="0" sz="1300" spc="-10">
                <a:latin typeface="Times New Roman"/>
                <a:cs typeface="Times New Roman"/>
                <a:hlinkClick r:id="rId14"/>
              </a:rPr>
              <a:t>;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5"/>
              </a:rPr>
              <a:t>janessa.pagnussat@ufn.edu.br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6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Representante</a:t>
            </a:r>
            <a:r>
              <a:rPr dirty="0" sz="1300" spc="-4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para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o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Peru</a:t>
            </a:r>
            <a:endParaRPr sz="1300">
              <a:latin typeface="Times New Roman"/>
              <a:cs typeface="Times New Roman"/>
            </a:endParaRPr>
          </a:p>
          <a:p>
            <a:pPr marL="12700" marR="1072515">
              <a:lnSpc>
                <a:spcPts val="1500"/>
              </a:lnSpc>
              <a:spcBef>
                <a:spcPts val="60"/>
              </a:spcBef>
            </a:pPr>
            <a:r>
              <a:rPr dirty="0" sz="1300">
                <a:latin typeface="Times New Roman"/>
                <a:cs typeface="Times New Roman"/>
              </a:rPr>
              <a:t>Gustavo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Muñoz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Valdez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+51.951637966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6"/>
              </a:rPr>
              <a:t>gmunoz@siembrasostenible.com</a:t>
            </a:r>
            <a:r>
              <a:rPr dirty="0" sz="1300" spc="-10">
                <a:latin typeface="Times New Roman"/>
                <a:cs typeface="Times New Roman"/>
                <a:hlinkClick r:id="rId16"/>
              </a:rPr>
              <a:t>;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7"/>
              </a:rPr>
              <a:t>gm2050@gmail.com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20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Fundador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sede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em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Itália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>
                <a:latin typeface="Times New Roman"/>
                <a:cs typeface="Times New Roman"/>
              </a:rPr>
              <a:t>Tullio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Chiminazzo +39.335.6789943</a:t>
            </a:r>
            <a:r>
              <a:rPr dirty="0" sz="1300" spc="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8"/>
              </a:rPr>
              <a:t>tullio@tulliochiminazzo.it</a:t>
            </a:r>
            <a:r>
              <a:rPr dirty="0" sz="1300" spc="-10">
                <a:latin typeface="Times New Roman"/>
                <a:cs typeface="Times New Roman"/>
                <a:hlinkClick r:id="rId18"/>
              </a:rPr>
              <a:t>;</a:t>
            </a:r>
            <a:r>
              <a:rPr dirty="0" sz="1300" spc="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9"/>
              </a:rPr>
              <a:t>unietica@unietica.net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Fundação</a:t>
            </a:r>
            <a:r>
              <a:rPr dirty="0" sz="1300" spc="-5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Itália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>
                <a:latin typeface="Times New Roman"/>
                <a:cs typeface="Times New Roman"/>
              </a:rPr>
              <a:t>“Ética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Economia”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+39.379.3713258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0"/>
              </a:rPr>
              <a:t>unietica@unietica.it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  <a:spcBef>
                <a:spcPts val="1430"/>
              </a:spcBef>
            </a:pPr>
            <a:r>
              <a:rPr dirty="0" sz="1300">
                <a:latin typeface="Times New Roman"/>
                <a:cs typeface="Times New Roman"/>
              </a:rPr>
              <a:t>Roma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Grappa,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17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maio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2001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17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maio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20">
                <a:latin typeface="Times New Roman"/>
                <a:cs typeface="Times New Roman"/>
              </a:rPr>
              <a:t>2026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 i="1">
                <a:solidFill>
                  <a:srgbClr val="767070"/>
                </a:solidFill>
                <a:latin typeface="Times New Roman"/>
                <a:cs typeface="Times New Roman"/>
              </a:rPr>
              <a:t>Tullio</a:t>
            </a:r>
            <a:r>
              <a:rPr dirty="0" sz="1300" spc="-65" i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i="1">
                <a:solidFill>
                  <a:srgbClr val="767070"/>
                </a:solidFill>
                <a:latin typeface="Times New Roman"/>
                <a:cs typeface="Times New Roman"/>
              </a:rPr>
              <a:t>Chiminazzo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92907956-59F9-4068-84A4-ACF1FBD6F543}"/>
</file>

<file path=customXml/itemProps2.xml><?xml version="1.0" encoding="utf-8"?>
<ds:datastoreItem xmlns:ds="http://schemas.openxmlformats.org/officeDocument/2006/customXml" ds:itemID="{37639D7C-52E6-41CA-A617-59325EC10A3E}"/>
</file>

<file path=customXml/itemProps3.xml><?xml version="1.0" encoding="utf-8"?>
<ds:datastoreItem xmlns:ds="http://schemas.openxmlformats.org/officeDocument/2006/customXml" ds:itemID="{50E16E0C-2A4E-4E20-B482-B5F3827F6DB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 di Microsoft Office</dc:creator>
  <dcterms:created xsi:type="dcterms:W3CDTF">2026-09-18T14:05:19Z</dcterms:created>
  <dcterms:modified xsi:type="dcterms:W3CDTF">2026-09-18T14:05:19Z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2026-09-14T00:00:00Z</vt:filetime>
  </property>
  <property fmtid="{D5CDD505-2E9C-101B-9397-08002B2CF9AE}" pid="4" name="Creator">
    <vt:lpwstr>Microsoft® Word 2024</vt:lpwstr>
  </property>
  <property fmtid="{D5CDD505-2E9C-101B-9397-08002B2CF9AE}" pid="5" name="LastSaved">
    <vt:filetime>2026-09-18T00:00:00Z</vt:filetime>
  </property>
  <property fmtid="{D5CDD505-2E9C-101B-9397-08002B2CF9AE}" pid="6" name="Producer">
    <vt:lpwstr>Microsoft® Word 2024</vt:lpwstr>
  </property>
  <property fmtid="{D5CDD505-2E9C-101B-9397-08002B2CF9AE}" pid="7" name="ContentTypeId">
    <vt:lpwstr>0x010100501903D18363944EAB3DA1BC55680180</vt:lpwstr>
  </property>
</Properties>
</file>