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9750"/>
  <p:notesSz cx="7556500" cy="106997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5" Type="http://schemas.openxmlformats.org/officeDocument/2006/relationships/tableStyles" Target="tableStyle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5718" y="781428"/>
            <a:ext cx="830747" cy="82615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825" y="427990"/>
            <a:ext cx="6800850" cy="1711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unietica.it/" TargetMode="External"/><Relationship Id="rId3" Type="http://schemas.openxmlformats.org/officeDocument/2006/relationships/hyperlink" Target="http://www.unietica.net/" TargetMode="External"/><Relationship Id="rId4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hyperlink" Target="http://www.unietica.it/" TargetMode="External"/><Relationship Id="rId4" Type="http://schemas.openxmlformats.org/officeDocument/2006/relationships/hyperlink" Target="http://www.unietica.net/" TargetMode="External"/><Relationship Id="rId5" Type="http://schemas.openxmlformats.org/officeDocument/2006/relationships/hyperlink" Target="mailto:mickaelcandide@moov.mg" TargetMode="External"/><Relationship Id="rId6" Type="http://schemas.openxmlformats.org/officeDocument/2006/relationships/hyperlink" Target="mailto:irenkluo@gmail.com" TargetMode="External"/><Relationship Id="rId7" Type="http://schemas.openxmlformats.org/officeDocument/2006/relationships/hyperlink" Target="mailto:pcmurua@gmail.com" TargetMode="External"/><Relationship Id="rId8" Type="http://schemas.openxmlformats.org/officeDocument/2006/relationships/hyperlink" Target="mailto:%2B86.13901615796%20techcoo@163.com" TargetMode="External"/><Relationship Id="rId9" Type="http://schemas.openxmlformats.org/officeDocument/2006/relationships/hyperlink" Target="mailto:techcoo@163.com" TargetMode="External"/><Relationship Id="rId10" Type="http://schemas.openxmlformats.org/officeDocument/2006/relationships/hyperlink" Target="mailto:pietro.jiang55@gmail.com" TargetMode="External"/><Relationship Id="rId11" Type="http://schemas.openxmlformats.org/officeDocument/2006/relationships/hyperlink" Target="mailto:miobiz12@gmail.com" TargetMode="External"/><Relationship Id="rId12" Type="http://schemas.openxmlformats.org/officeDocument/2006/relationships/hyperlink" Target="mailto:eliobaccilieri52@gmail.com" TargetMode="External"/><Relationship Id="rId13" Type="http://schemas.openxmlformats.org/officeDocument/2006/relationships/hyperlink" Target="mailto:danilodattanasio@gmail.com" TargetMode="External"/><Relationship Id="rId14" Type="http://schemas.openxmlformats.org/officeDocument/2006/relationships/hyperlink" Target="mailto:janessapagnussat@hotmail.com" TargetMode="External"/><Relationship Id="rId15" Type="http://schemas.openxmlformats.org/officeDocument/2006/relationships/hyperlink" Target="mailto:janessa.pagnussat@ufn.edu.br" TargetMode="External"/><Relationship Id="rId16" Type="http://schemas.openxmlformats.org/officeDocument/2006/relationships/hyperlink" Target="mailto:gmunoz@siembrasostenible.com" TargetMode="External"/><Relationship Id="rId17" Type="http://schemas.openxmlformats.org/officeDocument/2006/relationships/hyperlink" Target="mailto:gm2050@gmail.com" TargetMode="External"/><Relationship Id="rId18" Type="http://schemas.openxmlformats.org/officeDocument/2006/relationships/hyperlink" Target="mailto:tullio@tulliochiminazzo.it" TargetMode="External"/><Relationship Id="rId19" Type="http://schemas.openxmlformats.org/officeDocument/2006/relationships/hyperlink" Target="mailto:unietica@unietica.net" TargetMode="External"/><Relationship Id="rId20" Type="http://schemas.openxmlformats.org/officeDocument/2006/relationships/hyperlink" Target="mailto:unietica@unietica.it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7022" y="694435"/>
            <a:ext cx="3693160" cy="9671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26034">
              <a:lnSpc>
                <a:spcPts val="1530"/>
              </a:lnSpc>
              <a:spcBef>
                <a:spcPts val="95"/>
              </a:spcBef>
            </a:pPr>
            <a:r>
              <a:rPr dirty="0" sz="1300" b="1">
                <a:latin typeface="Times New Roman"/>
                <a:cs typeface="Times New Roman"/>
              </a:rPr>
              <a:t>Ethics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and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Economics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Foundation</a:t>
            </a:r>
            <a:endParaRPr sz="1300">
              <a:latin typeface="Times New Roman"/>
              <a:cs typeface="Times New Roman"/>
            </a:endParaRPr>
          </a:p>
          <a:p>
            <a:pPr algn="ctr" marL="27940">
              <a:lnSpc>
                <a:spcPts val="1290"/>
              </a:lnSpc>
            </a:pPr>
            <a:r>
              <a:rPr dirty="0" sz="1100">
                <a:latin typeface="Times New Roman"/>
                <a:cs typeface="Times New Roman"/>
              </a:rPr>
              <a:t>of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Bassano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del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Grappa</a:t>
            </a:r>
            <a:endParaRPr sz="1100">
              <a:latin typeface="Times New Roman"/>
              <a:cs typeface="Times New Roman"/>
            </a:endParaRPr>
          </a:p>
          <a:p>
            <a:pPr algn="ctr" marL="25400">
              <a:lnSpc>
                <a:spcPts val="1530"/>
              </a:lnSpc>
              <a:spcBef>
                <a:spcPts val="509"/>
              </a:spcBef>
            </a:pPr>
            <a:r>
              <a:rPr dirty="0" sz="1300" b="1">
                <a:latin typeface="Times New Roman"/>
                <a:cs typeface="Times New Roman"/>
              </a:rPr>
              <a:t>Schools</a:t>
            </a:r>
            <a:r>
              <a:rPr dirty="0" sz="1300" spc="-55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Movement</a:t>
            </a: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ts val="1265"/>
              </a:lnSpc>
            </a:pP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“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T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H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C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S</a:t>
            </a:r>
            <a:r>
              <a:rPr dirty="0" sz="1100" spc="39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D</a:t>
            </a:r>
            <a:r>
              <a:rPr dirty="0" sz="1100" spc="40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C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M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6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C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S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”</a:t>
            </a:r>
            <a:r>
              <a:rPr dirty="0" sz="1100" spc="4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W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6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R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L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D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W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6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D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5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endParaRPr sz="1100">
              <a:latin typeface="Times New Roman"/>
              <a:cs typeface="Times New Roman"/>
            </a:endParaRPr>
          </a:p>
          <a:p>
            <a:pPr algn="ctr" marL="28575">
              <a:lnSpc>
                <a:spcPts val="1295"/>
              </a:lnSpc>
            </a:pPr>
            <a:r>
              <a:rPr dirty="0" u="sng" sz="110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www.unietica.it</a:t>
            </a:r>
            <a:r>
              <a:rPr dirty="0" sz="1100" spc="-3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0462C1"/>
                </a:solidFill>
                <a:latin typeface="Times New Roman"/>
                <a:cs typeface="Times New Roman"/>
              </a:rPr>
              <a:t>-</a:t>
            </a:r>
            <a:r>
              <a:rPr dirty="0" sz="1100" spc="-35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3"/>
              </a:rPr>
              <a:t>www.unietica.net</a:t>
            </a:r>
            <a:endParaRPr sz="11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57545" y="745464"/>
            <a:ext cx="990600" cy="86273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06627" y="1997709"/>
            <a:ext cx="56413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01F5F"/>
                </a:solidFill>
                <a:latin typeface="Times New Roman"/>
                <a:cs typeface="Times New Roman"/>
              </a:rPr>
              <a:t>Ethics-and-</a:t>
            </a:r>
            <a:r>
              <a:rPr dirty="0" sz="1800" b="1">
                <a:solidFill>
                  <a:srgbClr val="001F5F"/>
                </a:solidFill>
                <a:latin typeface="Times New Roman"/>
                <a:cs typeface="Times New Roman"/>
              </a:rPr>
              <a:t>Economics</a:t>
            </a:r>
            <a:r>
              <a:rPr dirty="0" sz="1800" spc="-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1F5F"/>
                </a:solidFill>
                <a:latin typeface="Times New Roman"/>
                <a:cs typeface="Times New Roman"/>
              </a:rPr>
              <a:t>…the</a:t>
            </a:r>
            <a:r>
              <a:rPr dirty="0" sz="18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1F5F"/>
                </a:solidFill>
                <a:latin typeface="Times New Roman"/>
                <a:cs typeface="Times New Roman"/>
              </a:rPr>
              <a:t>Decalogue………</a:t>
            </a:r>
            <a:r>
              <a:rPr dirty="0" sz="1800" spc="10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400" b="1" i="1">
                <a:solidFill>
                  <a:srgbClr val="ED0000"/>
                </a:solidFill>
                <a:latin typeface="Times New Roman"/>
                <a:cs typeface="Times New Roman"/>
              </a:rPr>
              <a:t>For</a:t>
            </a:r>
            <a:r>
              <a:rPr dirty="0" sz="2400" spc="-90" b="1" i="1">
                <a:solidFill>
                  <a:srgbClr val="ED0000"/>
                </a:solidFill>
                <a:latin typeface="Times New Roman"/>
                <a:cs typeface="Times New Roman"/>
              </a:rPr>
              <a:t> </a:t>
            </a:r>
            <a:r>
              <a:rPr dirty="0" sz="2400" spc="-25" b="1" i="1">
                <a:solidFill>
                  <a:srgbClr val="ED0000"/>
                </a:solidFill>
                <a:latin typeface="Times New Roman"/>
                <a:cs typeface="Times New Roman"/>
              </a:rPr>
              <a:t>You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6627" y="2534157"/>
            <a:ext cx="6142990" cy="74390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72110" indent="-359410">
              <a:lnSpc>
                <a:spcPts val="1530"/>
              </a:lnSpc>
              <a:spcBef>
                <a:spcPts val="95"/>
              </a:spcBef>
              <a:buAutoNum type="arabicPeriod"/>
              <a:tabLst>
                <a:tab pos="372110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What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is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Ethics-and-Economics?</a:t>
            </a:r>
            <a:endParaRPr sz="1300">
              <a:latin typeface="Times New Roman"/>
              <a:cs typeface="Times New Roman"/>
            </a:endParaRPr>
          </a:p>
          <a:p>
            <a:pPr marL="372110" marR="6350">
              <a:lnSpc>
                <a:spcPts val="1490"/>
              </a:lnSpc>
              <a:spcBef>
                <a:spcPts val="8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It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is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new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economic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discipline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that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places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the person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back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at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centre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of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every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socio-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economic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and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cultural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activity.</a:t>
            </a:r>
            <a:endParaRPr sz="1300">
              <a:latin typeface="Times New Roman"/>
              <a:cs typeface="Times New Roman"/>
            </a:endParaRPr>
          </a:p>
          <a:p>
            <a:pPr marL="372110" indent="-359410">
              <a:lnSpc>
                <a:spcPts val="1530"/>
              </a:lnSpc>
              <a:spcBef>
                <a:spcPts val="1390"/>
              </a:spcBef>
              <a:buAutoNum type="arabicPeriod" startAt="2"/>
              <a:tabLst>
                <a:tab pos="372110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How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was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Ethics-and-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Economics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founded?</a:t>
            </a:r>
            <a:endParaRPr sz="1300">
              <a:latin typeface="Times New Roman"/>
              <a:cs typeface="Times New Roman"/>
            </a:endParaRPr>
          </a:p>
          <a:p>
            <a:pPr marL="372110" marR="6350">
              <a:lnSpc>
                <a:spcPts val="1490"/>
              </a:lnSpc>
              <a:spcBef>
                <a:spcPts val="7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It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originated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from the meeting</a:t>
            </a:r>
            <a:r>
              <a:rPr dirty="0" sz="1300" spc="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encounters</a:t>
            </a:r>
            <a:r>
              <a:rPr dirty="0" sz="1300" spc="-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and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sharing</a:t>
            </a:r>
            <a:r>
              <a:rPr dirty="0" sz="1300" spc="-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of collaboration</a:t>
            </a:r>
            <a:r>
              <a:rPr dirty="0" sz="1300" spc="-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between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people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from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Global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North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and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Global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South.</a:t>
            </a:r>
            <a:endParaRPr sz="1300">
              <a:latin typeface="Times New Roman"/>
              <a:cs typeface="Times New Roman"/>
            </a:endParaRPr>
          </a:p>
          <a:p>
            <a:pPr marL="372110" indent="-359410">
              <a:lnSpc>
                <a:spcPts val="1525"/>
              </a:lnSpc>
              <a:spcBef>
                <a:spcPts val="1400"/>
              </a:spcBef>
              <a:buAutoNum type="arabicPeriod" startAt="3"/>
              <a:tabLst>
                <a:tab pos="372110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When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was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Ethics-and-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Economics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established?</a:t>
            </a:r>
            <a:endParaRPr sz="1300">
              <a:latin typeface="Times New Roman"/>
              <a:cs typeface="Times New Roman"/>
            </a:endParaRPr>
          </a:p>
          <a:p>
            <a:pPr marL="372110" marR="5715">
              <a:lnSpc>
                <a:spcPts val="1500"/>
              </a:lnSpc>
              <a:spcBef>
                <a:spcPts val="6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It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was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established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in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early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nineties,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emerging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from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practical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experience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and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dialogue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among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different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cultures,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traditions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and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backgrounds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from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around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world.</a:t>
            </a:r>
            <a:endParaRPr sz="1300">
              <a:latin typeface="Times New Roman"/>
              <a:cs typeface="Times New Roman"/>
            </a:endParaRPr>
          </a:p>
          <a:p>
            <a:pPr marL="372110" indent="-359410">
              <a:lnSpc>
                <a:spcPts val="1525"/>
              </a:lnSpc>
              <a:spcBef>
                <a:spcPts val="1390"/>
              </a:spcBef>
              <a:buAutoNum type="arabicPeriod" startAt="4"/>
              <a:tabLst>
                <a:tab pos="372110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Why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was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Ethics-and-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Economics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created?</a:t>
            </a:r>
            <a:endParaRPr sz="1300">
              <a:latin typeface="Times New Roman"/>
              <a:cs typeface="Times New Roman"/>
            </a:endParaRPr>
          </a:p>
          <a:p>
            <a:pPr marL="372110" marR="6350">
              <a:lnSpc>
                <a:spcPts val="1500"/>
              </a:lnSpc>
              <a:spcBef>
                <a:spcPts val="6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Because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dirty="0" sz="1300" spc="-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economy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must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generate</a:t>
            </a:r>
            <a:r>
              <a:rPr dirty="0" sz="1300" spc="-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wealth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while</a:t>
            </a:r>
            <a:r>
              <a:rPr dirty="0" sz="1300" spc="-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remaining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at</a:t>
            </a:r>
            <a:r>
              <a:rPr dirty="0" sz="1300" spc="-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dirty="0" sz="1300" spc="-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service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of</a:t>
            </a:r>
            <a:r>
              <a:rPr dirty="0" sz="1300" spc="-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person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in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their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entirety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and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humanity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as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whole.</a:t>
            </a:r>
            <a:endParaRPr sz="1300">
              <a:latin typeface="Times New Roman"/>
              <a:cs typeface="Times New Roman"/>
            </a:endParaRPr>
          </a:p>
          <a:p>
            <a:pPr marL="372110" indent="-359410">
              <a:lnSpc>
                <a:spcPts val="1530"/>
              </a:lnSpc>
              <a:spcBef>
                <a:spcPts val="1395"/>
              </a:spcBef>
              <a:buAutoNum type="arabicPeriod" startAt="5"/>
              <a:tabLst>
                <a:tab pos="372110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Who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is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Ethics-and-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Economics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aim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at?</a:t>
            </a:r>
            <a:endParaRPr sz="1300">
              <a:latin typeface="Times New Roman"/>
              <a:cs typeface="Times New Roman"/>
            </a:endParaRPr>
          </a:p>
          <a:p>
            <a:pPr marL="372110">
              <a:lnSpc>
                <a:spcPts val="1530"/>
              </a:lnSpc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To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all</a:t>
            </a:r>
            <a:r>
              <a:rPr dirty="0" sz="1300" spc="-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those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who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look</a:t>
            </a:r>
            <a:r>
              <a:rPr dirty="0" sz="1300" spc="-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towards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future,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starting</a:t>
            </a:r>
            <a:r>
              <a:rPr dirty="0" sz="1300" spc="-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with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children,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teens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and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young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adults.</a:t>
            </a:r>
            <a:endParaRPr sz="1300">
              <a:latin typeface="Times New Roman"/>
              <a:cs typeface="Times New Roman"/>
            </a:endParaRPr>
          </a:p>
          <a:p>
            <a:pPr marL="372110" indent="-359410">
              <a:lnSpc>
                <a:spcPts val="1525"/>
              </a:lnSpc>
              <a:spcBef>
                <a:spcPts val="1425"/>
              </a:spcBef>
              <a:buAutoNum type="arabicPeriod" startAt="6"/>
              <a:tabLst>
                <a:tab pos="372110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What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problem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does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Ethics-and-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Economics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seek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to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address?</a:t>
            </a:r>
            <a:endParaRPr sz="1300">
              <a:latin typeface="Times New Roman"/>
              <a:cs typeface="Times New Roman"/>
            </a:endParaRPr>
          </a:p>
          <a:p>
            <a:pPr marL="372110" marR="6985">
              <a:lnSpc>
                <a:spcPts val="1500"/>
              </a:lnSpc>
              <a:spcBef>
                <a:spcPts val="6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It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tackles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suffering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and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poverty,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in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so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as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to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build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foundation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for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greater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well-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being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and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happiness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for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everyone.</a:t>
            </a:r>
            <a:endParaRPr sz="1300">
              <a:latin typeface="Times New Roman"/>
              <a:cs typeface="Times New Roman"/>
            </a:endParaRPr>
          </a:p>
          <a:p>
            <a:pPr algn="just" marL="372110" indent="-359410">
              <a:lnSpc>
                <a:spcPts val="1530"/>
              </a:lnSpc>
              <a:spcBef>
                <a:spcPts val="1385"/>
              </a:spcBef>
              <a:buAutoNum type="arabicPeriod" startAt="7"/>
              <a:tabLst>
                <a:tab pos="372110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What</a:t>
            </a:r>
            <a:r>
              <a:rPr dirty="0" sz="1300" spc="-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principles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is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Ethics-and-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Economics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based</a:t>
            </a:r>
            <a:r>
              <a:rPr dirty="0" sz="1300" spc="-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on?</a:t>
            </a:r>
            <a:endParaRPr sz="1300">
              <a:latin typeface="Times New Roman"/>
              <a:cs typeface="Times New Roman"/>
            </a:endParaRPr>
          </a:p>
          <a:p>
            <a:pPr algn="just" marL="372110" marR="5080">
              <a:lnSpc>
                <a:spcPct val="95800"/>
              </a:lnSpc>
              <a:spcBef>
                <a:spcPts val="4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On</a:t>
            </a:r>
            <a:r>
              <a:rPr dirty="0" sz="1300" spc="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placing</a:t>
            </a:r>
            <a:r>
              <a:rPr dirty="0" sz="1300" spc="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dirty="0" sz="1300" spc="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centrality</a:t>
            </a:r>
            <a:r>
              <a:rPr dirty="0" sz="1300" spc="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of</a:t>
            </a:r>
            <a:r>
              <a:rPr dirty="0" sz="1300" spc="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dirty="0" sz="1300" spc="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individual,</a:t>
            </a:r>
            <a:r>
              <a:rPr dirty="0" sz="1300" spc="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dirty="0" sz="1300" spc="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equal</a:t>
            </a:r>
            <a:r>
              <a:rPr dirty="0" sz="1300" spc="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dignity</a:t>
            </a:r>
            <a:r>
              <a:rPr dirty="0" sz="1300" spc="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of</a:t>
            </a:r>
            <a:r>
              <a:rPr dirty="0" sz="1300" spc="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all</a:t>
            </a:r>
            <a:r>
              <a:rPr dirty="0" sz="1300" spc="7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people,</a:t>
            </a:r>
            <a:r>
              <a:rPr dirty="0" sz="1300" spc="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respect</a:t>
            </a:r>
            <a:r>
              <a:rPr dirty="0" sz="1300" spc="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for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diversity,</a:t>
            </a:r>
            <a:r>
              <a:rPr dirty="0" sz="1300" spc="3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openness</a:t>
            </a:r>
            <a:r>
              <a:rPr dirty="0" sz="1300" spc="30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to</a:t>
            </a:r>
            <a:r>
              <a:rPr dirty="0" sz="1300" spc="3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others,</a:t>
            </a:r>
            <a:r>
              <a:rPr dirty="0" sz="1300" spc="30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reciprocity,</a:t>
            </a:r>
            <a:r>
              <a:rPr dirty="0" sz="1300" spc="3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and</a:t>
            </a:r>
            <a:r>
              <a:rPr dirty="0" sz="1300" spc="29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attention</a:t>
            </a:r>
            <a:r>
              <a:rPr dirty="0" sz="1300" spc="30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to</a:t>
            </a:r>
            <a:r>
              <a:rPr dirty="0" sz="1300" spc="30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dirty="0" sz="1300" spc="3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least</a:t>
            </a:r>
            <a:r>
              <a:rPr dirty="0" sz="1300" spc="29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fortunate,</a:t>
            </a:r>
            <a:r>
              <a:rPr dirty="0" sz="1300" spc="30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the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forgotten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and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excluded.</a:t>
            </a:r>
            <a:endParaRPr sz="1300">
              <a:latin typeface="Times New Roman"/>
              <a:cs typeface="Times New Roman"/>
            </a:endParaRPr>
          </a:p>
          <a:p>
            <a:pPr algn="just" marL="372110" indent="-359410">
              <a:lnSpc>
                <a:spcPts val="1530"/>
              </a:lnSpc>
              <a:spcBef>
                <a:spcPts val="1430"/>
              </a:spcBef>
              <a:buAutoNum type="arabicPeriod" startAt="8"/>
              <a:tabLst>
                <a:tab pos="372110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What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new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vision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does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Ethics-and-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Economics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propose?</a:t>
            </a:r>
            <a:endParaRPr sz="1300">
              <a:latin typeface="Times New Roman"/>
              <a:cs typeface="Times New Roman"/>
            </a:endParaRPr>
          </a:p>
          <a:p>
            <a:pPr marL="372110" marR="5080">
              <a:lnSpc>
                <a:spcPts val="1490"/>
              </a:lnSpc>
              <a:spcBef>
                <a:spcPts val="7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To</a:t>
            </a:r>
            <a:r>
              <a:rPr dirty="0" sz="1300" spc="18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look</a:t>
            </a:r>
            <a:r>
              <a:rPr dirty="0" sz="1300" spc="18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upon</a:t>
            </a:r>
            <a:r>
              <a:rPr dirty="0" sz="1300" spc="18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dirty="0" sz="1300" spc="19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world</a:t>
            </a:r>
            <a:r>
              <a:rPr dirty="0" sz="1300" spc="18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as</a:t>
            </a:r>
            <a:r>
              <a:rPr dirty="0" sz="1300" spc="20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our</a:t>
            </a:r>
            <a:r>
              <a:rPr dirty="0" sz="1300" spc="18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common</a:t>
            </a:r>
            <a:r>
              <a:rPr dirty="0" sz="1300" spc="19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home,</a:t>
            </a:r>
            <a:r>
              <a:rPr dirty="0" sz="1300" spc="19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starting</a:t>
            </a:r>
            <a:r>
              <a:rPr dirty="0" sz="1300" spc="19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with</a:t>
            </a:r>
            <a:r>
              <a:rPr dirty="0" sz="1300" spc="18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our</a:t>
            </a:r>
            <a:r>
              <a:rPr dirty="0" sz="1300" spc="20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own</a:t>
            </a:r>
            <a:r>
              <a:rPr dirty="0" sz="1300" spc="19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families</a:t>
            </a:r>
            <a:r>
              <a:rPr dirty="0" sz="1300" spc="18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and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Communities.</a:t>
            </a:r>
            <a:endParaRPr sz="1300">
              <a:latin typeface="Times New Roman"/>
              <a:cs typeface="Times New Roman"/>
            </a:endParaRPr>
          </a:p>
          <a:p>
            <a:pPr algn="just" marL="372110" indent="-359410">
              <a:lnSpc>
                <a:spcPts val="1530"/>
              </a:lnSpc>
              <a:spcBef>
                <a:spcPts val="1390"/>
              </a:spcBef>
              <a:buAutoNum type="arabicPeriod" startAt="9"/>
              <a:tabLst>
                <a:tab pos="372110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How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can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it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transform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people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and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society?</a:t>
            </a:r>
            <a:endParaRPr sz="1300">
              <a:latin typeface="Times New Roman"/>
              <a:cs typeface="Times New Roman"/>
            </a:endParaRPr>
          </a:p>
          <a:p>
            <a:pPr marL="372110" marR="6350">
              <a:lnSpc>
                <a:spcPts val="1490"/>
              </a:lnSpc>
              <a:spcBef>
                <a:spcPts val="8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By</a:t>
            </a:r>
            <a:r>
              <a:rPr dirty="0" sz="1300" spc="1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combining</a:t>
            </a:r>
            <a:r>
              <a:rPr dirty="0" sz="1300" spc="1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economic</a:t>
            </a:r>
            <a:r>
              <a:rPr dirty="0" sz="1300" spc="1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efficiency</a:t>
            </a:r>
            <a:r>
              <a:rPr dirty="0" sz="1300" spc="1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with</a:t>
            </a:r>
            <a:r>
              <a:rPr dirty="0" sz="1300" spc="1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solidarity,</a:t>
            </a:r>
            <a:r>
              <a:rPr dirty="0" sz="1300" spc="1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respecting</a:t>
            </a:r>
            <a:r>
              <a:rPr dirty="0" sz="1300" spc="18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dirty="0" sz="1300" spc="17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environment,</a:t>
            </a:r>
            <a:r>
              <a:rPr dirty="0" sz="1300" spc="17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and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making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full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use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of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modern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knowledge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and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technology.</a:t>
            </a:r>
            <a:endParaRPr sz="1300">
              <a:latin typeface="Times New Roman"/>
              <a:cs typeface="Times New Roman"/>
            </a:endParaRPr>
          </a:p>
          <a:p>
            <a:pPr marL="372110" indent="-359410">
              <a:lnSpc>
                <a:spcPts val="1525"/>
              </a:lnSpc>
              <a:spcBef>
                <a:spcPts val="1400"/>
              </a:spcBef>
              <a:buAutoNum type="arabicPeriod" startAt="10"/>
              <a:tabLst>
                <a:tab pos="372110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Why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does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Ethics-and-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Economics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matter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for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future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of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world?</a:t>
            </a:r>
            <a:endParaRPr sz="1300">
              <a:latin typeface="Times New Roman"/>
              <a:cs typeface="Times New Roman"/>
            </a:endParaRPr>
          </a:p>
          <a:p>
            <a:pPr marL="372110" marR="5080">
              <a:lnSpc>
                <a:spcPts val="1500"/>
              </a:lnSpc>
              <a:spcBef>
                <a:spcPts val="6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Because</a:t>
            </a:r>
            <a:r>
              <a:rPr dirty="0" sz="1300" spc="1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it</a:t>
            </a:r>
            <a:r>
              <a:rPr dirty="0" sz="1300" spc="1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helps</a:t>
            </a:r>
            <a:r>
              <a:rPr dirty="0" sz="1300" spc="1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individuals</a:t>
            </a:r>
            <a:r>
              <a:rPr dirty="0" sz="1300" spc="1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embrace</a:t>
            </a:r>
            <a:r>
              <a:rPr dirty="0" sz="1300" spc="1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their</a:t>
            </a:r>
            <a:r>
              <a:rPr dirty="0" sz="1300" spc="17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full</a:t>
            </a:r>
            <a:r>
              <a:rPr dirty="0" sz="1300" spc="1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potential</a:t>
            </a:r>
            <a:r>
              <a:rPr dirty="0" sz="1300" spc="1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and</a:t>
            </a:r>
            <a:r>
              <a:rPr dirty="0" sz="1300" spc="1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builds</a:t>
            </a:r>
            <a:r>
              <a:rPr dirty="0" sz="1300" spc="1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1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more</a:t>
            </a:r>
            <a:r>
              <a:rPr dirty="0" sz="1300" spc="1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just</a:t>
            </a:r>
            <a:r>
              <a:rPr dirty="0" sz="1300" spc="1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and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supportive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society.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57545" y="745464"/>
            <a:ext cx="990600" cy="86273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06627" y="694435"/>
            <a:ext cx="6145530" cy="92024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R="177165">
              <a:lnSpc>
                <a:spcPts val="1530"/>
              </a:lnSpc>
              <a:spcBef>
                <a:spcPts val="95"/>
              </a:spcBef>
            </a:pPr>
            <a:r>
              <a:rPr dirty="0" sz="1300" b="1">
                <a:latin typeface="Times New Roman"/>
                <a:cs typeface="Times New Roman"/>
              </a:rPr>
              <a:t>Ethics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and</a:t>
            </a:r>
            <a:r>
              <a:rPr dirty="0" sz="1300" spc="-4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Economics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Foundation</a:t>
            </a:r>
            <a:endParaRPr sz="1300">
              <a:latin typeface="Times New Roman"/>
              <a:cs typeface="Times New Roman"/>
            </a:endParaRPr>
          </a:p>
          <a:p>
            <a:pPr algn="ctr" marR="175260">
              <a:lnSpc>
                <a:spcPts val="1290"/>
              </a:lnSpc>
            </a:pPr>
            <a:r>
              <a:rPr dirty="0" sz="1100">
                <a:latin typeface="Times New Roman"/>
                <a:cs typeface="Times New Roman"/>
              </a:rPr>
              <a:t>of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Bassano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del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Grappa</a:t>
            </a:r>
            <a:endParaRPr sz="1100">
              <a:latin typeface="Times New Roman"/>
              <a:cs typeface="Times New Roman"/>
            </a:endParaRPr>
          </a:p>
          <a:p>
            <a:pPr algn="ctr" marR="177800">
              <a:lnSpc>
                <a:spcPts val="1530"/>
              </a:lnSpc>
              <a:spcBef>
                <a:spcPts val="509"/>
              </a:spcBef>
            </a:pPr>
            <a:r>
              <a:rPr dirty="0" sz="1300" b="1">
                <a:latin typeface="Times New Roman"/>
                <a:cs typeface="Times New Roman"/>
              </a:rPr>
              <a:t>Schools</a:t>
            </a:r>
            <a:r>
              <a:rPr dirty="0" sz="1300" spc="-55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Movement</a:t>
            </a:r>
            <a:endParaRPr sz="1300">
              <a:latin typeface="Times New Roman"/>
              <a:cs typeface="Times New Roman"/>
            </a:endParaRPr>
          </a:p>
          <a:p>
            <a:pPr algn="ctr" marR="203200">
              <a:lnSpc>
                <a:spcPts val="1265"/>
              </a:lnSpc>
            </a:pP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“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T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H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C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S</a:t>
            </a:r>
            <a:r>
              <a:rPr dirty="0" sz="1100" spc="39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D</a:t>
            </a:r>
            <a:r>
              <a:rPr dirty="0" sz="1100" spc="40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C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M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6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C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S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”</a:t>
            </a:r>
            <a:r>
              <a:rPr dirty="0" sz="1100" spc="4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W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6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R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L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D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W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6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D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5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endParaRPr sz="1100">
              <a:latin typeface="Times New Roman"/>
              <a:cs typeface="Times New Roman"/>
            </a:endParaRPr>
          </a:p>
          <a:p>
            <a:pPr algn="ctr" marR="173990">
              <a:lnSpc>
                <a:spcPts val="1295"/>
              </a:lnSpc>
            </a:pPr>
            <a:r>
              <a:rPr dirty="0" u="sng" sz="110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3"/>
              </a:rPr>
              <a:t>www.unietica.it</a:t>
            </a:r>
            <a:r>
              <a:rPr dirty="0" sz="1100" spc="-3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0462C1"/>
                </a:solidFill>
                <a:latin typeface="Times New Roman"/>
                <a:cs typeface="Times New Roman"/>
              </a:rPr>
              <a:t>-</a:t>
            </a:r>
            <a:r>
              <a:rPr dirty="0" sz="1100" spc="-35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4"/>
              </a:rPr>
              <a:t>www.unietica.net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45"/>
              </a:spcBef>
            </a:pPr>
            <a:endParaRPr sz="1100">
              <a:latin typeface="Times New Roman"/>
              <a:cs typeface="Times New Roman"/>
            </a:endParaRPr>
          </a:p>
          <a:p>
            <a:pPr algn="just" marL="12700" marR="6350">
              <a:lnSpc>
                <a:spcPct val="95800"/>
              </a:lnSpc>
              <a:spcBef>
                <a:spcPts val="5"/>
              </a:spcBef>
            </a:pP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If you wish to learn more, look for the School of </a:t>
            </a:r>
            <a:r>
              <a:rPr dirty="0" sz="1800" spc="-10" i="1">
                <a:solidFill>
                  <a:srgbClr val="006FC0"/>
                </a:solidFill>
                <a:latin typeface="Times New Roman"/>
                <a:cs typeface="Times New Roman"/>
              </a:rPr>
              <a:t>Ethics-</a:t>
            </a:r>
            <a:r>
              <a:rPr dirty="0" sz="1800" spc="-20" i="1">
                <a:solidFill>
                  <a:srgbClr val="006FC0"/>
                </a:solidFill>
                <a:latin typeface="Times New Roman"/>
                <a:cs typeface="Times New Roman"/>
              </a:rPr>
              <a:t>and-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Economics</a:t>
            </a:r>
            <a:r>
              <a:rPr dirty="0" sz="1800" spc="30" i="1">
                <a:solidFill>
                  <a:srgbClr val="006FC0"/>
                </a:solidFill>
                <a:latin typeface="Times New Roman"/>
                <a:cs typeface="Times New Roman"/>
              </a:rPr>
              <a:t> 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in</a:t>
            </a:r>
            <a:r>
              <a:rPr dirty="0" sz="1800" spc="30" i="1">
                <a:solidFill>
                  <a:srgbClr val="006FC0"/>
                </a:solidFill>
                <a:latin typeface="Times New Roman"/>
                <a:cs typeface="Times New Roman"/>
              </a:rPr>
              <a:t> 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the</a:t>
            </a:r>
            <a:r>
              <a:rPr dirty="0" sz="1800" spc="40" i="1">
                <a:solidFill>
                  <a:srgbClr val="006FC0"/>
                </a:solidFill>
                <a:latin typeface="Times New Roman"/>
                <a:cs typeface="Times New Roman"/>
              </a:rPr>
              <a:t> 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“bauletto”</a:t>
            </a:r>
            <a:r>
              <a:rPr dirty="0" sz="1800" spc="40" i="1">
                <a:solidFill>
                  <a:srgbClr val="006FC0"/>
                </a:solidFill>
                <a:latin typeface="Times New Roman"/>
                <a:cs typeface="Times New Roman"/>
              </a:rPr>
              <a:t> 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(welcome</a:t>
            </a:r>
            <a:r>
              <a:rPr dirty="0" sz="1800" spc="30" i="1">
                <a:solidFill>
                  <a:srgbClr val="006FC0"/>
                </a:solidFill>
                <a:latin typeface="Times New Roman"/>
                <a:cs typeface="Times New Roman"/>
              </a:rPr>
              <a:t> 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kit)</a:t>
            </a:r>
            <a:r>
              <a:rPr dirty="0" sz="1800" spc="35" i="1">
                <a:solidFill>
                  <a:srgbClr val="006FC0"/>
                </a:solidFill>
                <a:latin typeface="Times New Roman"/>
                <a:cs typeface="Times New Roman"/>
              </a:rPr>
              <a:t> 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provided</a:t>
            </a:r>
            <a:r>
              <a:rPr dirty="0" sz="1800" spc="30" i="1">
                <a:solidFill>
                  <a:srgbClr val="006FC0"/>
                </a:solidFill>
                <a:latin typeface="Times New Roman"/>
                <a:cs typeface="Times New Roman"/>
              </a:rPr>
              <a:t> 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by</a:t>
            </a:r>
            <a:r>
              <a:rPr dirty="0" sz="1800" spc="35" i="1">
                <a:solidFill>
                  <a:srgbClr val="006FC0"/>
                </a:solidFill>
                <a:latin typeface="Times New Roman"/>
                <a:cs typeface="Times New Roman"/>
              </a:rPr>
              <a:t>  </a:t>
            </a:r>
            <a:r>
              <a:rPr dirty="0" sz="1800" spc="-20" i="1">
                <a:solidFill>
                  <a:srgbClr val="006FC0"/>
                </a:solidFill>
                <a:latin typeface="Times New Roman"/>
                <a:cs typeface="Times New Roman"/>
              </a:rPr>
              <a:t>your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nearest</a:t>
            </a:r>
            <a:r>
              <a:rPr dirty="0" sz="1800" spc="-7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“Movement”</a:t>
            </a:r>
            <a:r>
              <a:rPr dirty="0" sz="1800" spc="-6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spc="-10" i="1">
                <a:solidFill>
                  <a:srgbClr val="006FC0"/>
                </a:solidFill>
                <a:latin typeface="Times New Roman"/>
                <a:cs typeface="Times New Roman"/>
              </a:rPr>
              <a:t>chapter.</a:t>
            </a:r>
            <a:endParaRPr sz="1800">
              <a:latin typeface="Times New Roman"/>
              <a:cs typeface="Times New Roman"/>
            </a:endParaRPr>
          </a:p>
          <a:p>
            <a:pPr algn="just" marL="12700" marR="5080">
              <a:lnSpc>
                <a:spcPct val="96100"/>
              </a:lnSpc>
              <a:spcBef>
                <a:spcPts val="919"/>
              </a:spcBef>
            </a:pP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Your USB flash drive is more than just digital storage—it is your gateway to the </a:t>
            </a:r>
            <a:r>
              <a:rPr dirty="0" sz="1250" spc="-10" b="1">
                <a:solidFill>
                  <a:srgbClr val="001F5F"/>
                </a:solidFill>
                <a:latin typeface="Times New Roman"/>
                <a:cs typeface="Times New Roman"/>
              </a:rPr>
              <a:t>Ethics-and-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Economics</a:t>
            </a:r>
            <a:r>
              <a:rPr dirty="0" sz="1250" spc="17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School.</a:t>
            </a:r>
            <a:r>
              <a:rPr dirty="0" sz="1250" spc="1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It</a:t>
            </a:r>
            <a:r>
              <a:rPr dirty="0" sz="1250" spc="17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contains</a:t>
            </a:r>
            <a:r>
              <a:rPr dirty="0" sz="1250" spc="17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everything</a:t>
            </a:r>
            <a:r>
              <a:rPr dirty="0" sz="1250" spc="17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you</a:t>
            </a:r>
            <a:r>
              <a:rPr dirty="0" sz="1250" spc="17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need</a:t>
            </a:r>
            <a:r>
              <a:rPr dirty="0" sz="1250" spc="18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to</a:t>
            </a:r>
            <a:r>
              <a:rPr dirty="0" sz="1250" spc="1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learn</a:t>
            </a:r>
            <a:r>
              <a:rPr dirty="0" sz="1250" spc="19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about</a:t>
            </a:r>
            <a:r>
              <a:rPr dirty="0" sz="1250" spc="17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dirty="0" sz="1250" spc="1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project</a:t>
            </a:r>
            <a:r>
              <a:rPr dirty="0" sz="1250" spc="17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spc="-25" b="1">
                <a:solidFill>
                  <a:srgbClr val="001F5F"/>
                </a:solidFill>
                <a:latin typeface="Times New Roman"/>
                <a:cs typeface="Times New Roman"/>
              </a:rPr>
              <a:t>and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introduce</a:t>
            </a:r>
            <a:r>
              <a:rPr dirty="0" sz="1250" spc="-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it</a:t>
            </a:r>
            <a:r>
              <a:rPr dirty="0" sz="125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to</a:t>
            </a:r>
            <a:r>
              <a:rPr dirty="0" sz="125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children,</a:t>
            </a:r>
            <a:r>
              <a:rPr dirty="0" sz="125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teens,</a:t>
            </a:r>
            <a:r>
              <a:rPr dirty="0" sz="125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young</a:t>
            </a:r>
            <a:r>
              <a:rPr dirty="0" sz="125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adults,</a:t>
            </a:r>
            <a:r>
              <a:rPr dirty="0" sz="1250" spc="-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and</a:t>
            </a:r>
            <a:r>
              <a:rPr dirty="0" sz="125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spc="-10" b="1">
                <a:solidFill>
                  <a:srgbClr val="001F5F"/>
                </a:solidFill>
                <a:latin typeface="Times New Roman"/>
                <a:cs typeface="Times New Roman"/>
              </a:rPr>
              <a:t>adults.</a:t>
            </a:r>
            <a:endParaRPr sz="1250">
              <a:latin typeface="Times New Roman"/>
              <a:cs typeface="Times New Roman"/>
            </a:endParaRPr>
          </a:p>
          <a:p>
            <a:pPr algn="just" marL="12700" marR="13970">
              <a:lnSpc>
                <a:spcPts val="1430"/>
              </a:lnSpc>
              <a:spcBef>
                <a:spcPts val="45"/>
              </a:spcBef>
            </a:pP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Plug</a:t>
            </a:r>
            <a:r>
              <a:rPr dirty="0" sz="1250" spc="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in</a:t>
            </a:r>
            <a:r>
              <a:rPr dirty="0" sz="1250" spc="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dirty="0" sz="1250" spc="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drive,</a:t>
            </a:r>
            <a:r>
              <a:rPr dirty="0" sz="1250" spc="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pick</a:t>
            </a:r>
            <a:r>
              <a:rPr dirty="0" sz="1250" spc="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your</a:t>
            </a:r>
            <a:r>
              <a:rPr dirty="0" sz="1250" spc="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language,</a:t>
            </a:r>
            <a:r>
              <a:rPr dirty="0" sz="1250" spc="6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and</a:t>
            </a:r>
            <a:r>
              <a:rPr dirty="0" sz="1250" spc="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launch</a:t>
            </a:r>
            <a:r>
              <a:rPr dirty="0" sz="1250" spc="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dirty="0" sz="1250" spc="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learning</a:t>
            </a:r>
            <a:r>
              <a:rPr dirty="0" sz="1250" spc="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module</a:t>
            </a:r>
            <a:r>
              <a:rPr dirty="0" sz="1250" spc="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designed</a:t>
            </a:r>
            <a:r>
              <a:rPr dirty="0" sz="1250" spc="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for</a:t>
            </a:r>
            <a:r>
              <a:rPr dirty="0" sz="1250" spc="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spc="-20" b="1">
                <a:solidFill>
                  <a:srgbClr val="001F5F"/>
                </a:solidFill>
                <a:latin typeface="Times New Roman"/>
                <a:cs typeface="Times New Roman"/>
              </a:rPr>
              <a:t>your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age</a:t>
            </a:r>
            <a:r>
              <a:rPr dirty="0" sz="125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spc="-10" b="1">
                <a:solidFill>
                  <a:srgbClr val="001F5F"/>
                </a:solidFill>
                <a:latin typeface="Times New Roman"/>
                <a:cs typeface="Times New Roman"/>
              </a:rPr>
              <a:t>group.</a:t>
            </a:r>
            <a:endParaRPr sz="1250">
              <a:latin typeface="Times New Roman"/>
              <a:cs typeface="Times New Roman"/>
            </a:endParaRPr>
          </a:p>
          <a:p>
            <a:pPr algn="just" marL="12700" marR="11430">
              <a:lnSpc>
                <a:spcPts val="1440"/>
              </a:lnSpc>
            </a:pP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Create</a:t>
            </a:r>
            <a:r>
              <a:rPr dirty="0" sz="1250" spc="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new</a:t>
            </a:r>
            <a:r>
              <a:rPr dirty="0" sz="1250" spc="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content,</a:t>
            </a:r>
            <a:r>
              <a:rPr dirty="0" sz="1250" spc="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share</a:t>
            </a:r>
            <a:r>
              <a:rPr dirty="0" sz="1250" spc="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your</a:t>
            </a:r>
            <a:r>
              <a:rPr dirty="0" sz="1250" spc="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ideas,</a:t>
            </a:r>
            <a:r>
              <a:rPr dirty="0" sz="1250" spc="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and</a:t>
            </a:r>
            <a:r>
              <a:rPr dirty="0" sz="1250" spc="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take</a:t>
            </a:r>
            <a:r>
              <a:rPr dirty="0" sz="1250" spc="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an</a:t>
            </a:r>
            <a:r>
              <a:rPr dirty="0" sz="1250" spc="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active</a:t>
            </a:r>
            <a:r>
              <a:rPr dirty="0" sz="1250" spc="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role</a:t>
            </a:r>
            <a:r>
              <a:rPr dirty="0" sz="1250" spc="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in</a:t>
            </a:r>
            <a:r>
              <a:rPr dirty="0" sz="1250" spc="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shared</a:t>
            </a:r>
            <a:r>
              <a:rPr dirty="0" sz="1250" spc="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change:</a:t>
            </a:r>
            <a:r>
              <a:rPr dirty="0" sz="1250" spc="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spc="-10" b="1">
                <a:solidFill>
                  <a:srgbClr val="001F5F"/>
                </a:solidFill>
                <a:latin typeface="Times New Roman"/>
                <a:cs typeface="Times New Roman"/>
              </a:rPr>
              <a:t>together,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we</a:t>
            </a:r>
            <a:r>
              <a:rPr dirty="0" sz="125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can</a:t>
            </a:r>
            <a:r>
              <a:rPr dirty="0" sz="125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make</a:t>
            </a:r>
            <a:r>
              <a:rPr dirty="0" sz="125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dirty="0" sz="125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world</a:t>
            </a:r>
            <a:r>
              <a:rPr dirty="0" sz="125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25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better</a:t>
            </a:r>
            <a:r>
              <a:rPr dirty="0" sz="125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place</a:t>
            </a:r>
            <a:r>
              <a:rPr dirty="0" sz="125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and</a:t>
            </a:r>
            <a:r>
              <a:rPr dirty="0" sz="125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help</a:t>
            </a:r>
            <a:r>
              <a:rPr dirty="0" sz="125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build</a:t>
            </a:r>
            <a:r>
              <a:rPr dirty="0" sz="125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25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more</a:t>
            </a:r>
            <a:r>
              <a:rPr dirty="0" sz="125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just</a:t>
            </a:r>
            <a:r>
              <a:rPr dirty="0" sz="125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and</a:t>
            </a:r>
            <a:r>
              <a:rPr dirty="0" sz="125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b="1">
                <a:solidFill>
                  <a:srgbClr val="001F5F"/>
                </a:solidFill>
                <a:latin typeface="Times New Roman"/>
                <a:cs typeface="Times New Roman"/>
              </a:rPr>
              <a:t>supportive</a:t>
            </a:r>
            <a:r>
              <a:rPr dirty="0" sz="125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250" spc="-10" b="1">
                <a:solidFill>
                  <a:srgbClr val="001F5F"/>
                </a:solidFill>
                <a:latin typeface="Times New Roman"/>
                <a:cs typeface="Times New Roman"/>
              </a:rPr>
              <a:t>society.</a:t>
            </a: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  <a:spcBef>
                <a:spcPts val="1050"/>
              </a:spcBef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Movement</a:t>
            </a:r>
            <a:r>
              <a:rPr dirty="0" sz="1300" spc="-3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Guide:</a:t>
            </a:r>
            <a:r>
              <a:rPr dirty="0" sz="1300" spc="-2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Africa</a:t>
            </a:r>
            <a:r>
              <a:rPr dirty="0" sz="1300" spc="-2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–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Madagascar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dirty="0" sz="1300">
                <a:latin typeface="Times New Roman"/>
                <a:cs typeface="Times New Roman"/>
              </a:rPr>
              <a:t>Marie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Candide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Horace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+261.324003378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5"/>
              </a:rPr>
              <a:t>mickaelcandide@moov.mg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  <a:spcBef>
                <a:spcPts val="280"/>
              </a:spcBef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Movement</a:t>
            </a:r>
            <a:r>
              <a:rPr dirty="0" sz="1300" spc="-4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Guide: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Europe</a:t>
            </a:r>
            <a:r>
              <a:rPr dirty="0" sz="1300" spc="-2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–</a:t>
            </a:r>
            <a:r>
              <a:rPr dirty="0" sz="1300" spc="-4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Lithuania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dirty="0" sz="1300">
                <a:latin typeface="Times New Roman"/>
                <a:cs typeface="Times New Roman"/>
              </a:rPr>
              <a:t>Irena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Kluoniuvienè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+370.68636655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6"/>
              </a:rPr>
              <a:t>irenkluo@gmail.com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  <a:spcBef>
                <a:spcPts val="275"/>
              </a:spcBef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Americas</a:t>
            </a:r>
            <a:r>
              <a:rPr dirty="0" sz="1300" spc="-3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Coordinator</a:t>
            </a:r>
            <a:r>
              <a:rPr dirty="0" sz="1300" spc="-2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–</a:t>
            </a:r>
            <a:r>
              <a:rPr dirty="0" sz="1300" spc="-3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Argentina</a:t>
            </a:r>
            <a:endParaRPr sz="1300">
              <a:latin typeface="Times New Roman"/>
              <a:cs typeface="Times New Roman"/>
            </a:endParaRPr>
          </a:p>
          <a:p>
            <a:pPr marL="12700" marR="1427480">
              <a:lnSpc>
                <a:spcPts val="1490"/>
              </a:lnSpc>
              <a:spcBef>
                <a:spcPts val="75"/>
              </a:spcBef>
            </a:pPr>
            <a:r>
              <a:rPr dirty="0" sz="1300">
                <a:latin typeface="Times New Roman"/>
                <a:cs typeface="Times New Roman"/>
              </a:rPr>
              <a:t>Patricio/Patricia</a:t>
            </a:r>
            <a:r>
              <a:rPr dirty="0" sz="1300" spc="-5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Colombo</a:t>
            </a:r>
            <a:r>
              <a:rPr dirty="0" sz="1300" spc="-5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Murua</a:t>
            </a:r>
            <a:r>
              <a:rPr dirty="0" sz="1300" spc="-5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+54.93875107802</a:t>
            </a:r>
            <a:r>
              <a:rPr dirty="0" sz="1300" spc="-50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+54.93875107849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7"/>
              </a:rPr>
              <a:t>pcmurua@gmail.com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25"/>
              </a:lnSpc>
              <a:spcBef>
                <a:spcPts val="250"/>
              </a:spcBef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Asia</a:t>
            </a:r>
            <a:r>
              <a:rPr dirty="0" sz="1300" spc="-3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Coordinator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–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China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25"/>
              </a:lnSpc>
            </a:pPr>
            <a:r>
              <a:rPr dirty="0" sz="1300">
                <a:latin typeface="Times New Roman"/>
                <a:cs typeface="Times New Roman"/>
              </a:rPr>
              <a:t>Jiang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Hao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(Pietro)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  <a:hlinkClick r:id="rId8"/>
              </a:rPr>
              <a:t>+86.13901615796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9"/>
              </a:rPr>
              <a:t>techcoo@163.com</a:t>
            </a:r>
            <a:r>
              <a:rPr dirty="0" sz="1300" spc="-10">
                <a:latin typeface="Times New Roman"/>
                <a:cs typeface="Times New Roman"/>
                <a:hlinkClick r:id="rId9"/>
              </a:rPr>
              <a:t>;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0"/>
              </a:rPr>
              <a:t>pietro.jiang55@gmail.com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25"/>
              </a:lnSpc>
              <a:spcBef>
                <a:spcPts val="290"/>
              </a:spcBef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Australia</a:t>
            </a:r>
            <a:r>
              <a:rPr dirty="0" sz="1300" spc="-5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Coordinator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25"/>
              </a:lnSpc>
            </a:pPr>
            <a:r>
              <a:rPr dirty="0" sz="1300">
                <a:latin typeface="Times New Roman"/>
                <a:cs typeface="Times New Roman"/>
              </a:rPr>
              <a:t>Carla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Rigoni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+61.412971909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1"/>
              </a:rPr>
              <a:t>miobiz12@gmail.com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  <a:spcBef>
                <a:spcPts val="275"/>
              </a:spcBef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Representative</a:t>
            </a:r>
            <a:r>
              <a:rPr dirty="0" sz="1300" spc="-5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for</a:t>
            </a:r>
            <a:r>
              <a:rPr dirty="0" sz="1300" spc="-4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Hungary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dirty="0" sz="1300">
                <a:latin typeface="Times New Roman"/>
                <a:cs typeface="Times New Roman"/>
              </a:rPr>
              <a:t>Elio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Baccilieri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+36.308962236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2"/>
              </a:rPr>
              <a:t>eliobaccilieri52@gmail.com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  <a:spcBef>
                <a:spcPts val="275"/>
              </a:spcBef>
            </a:pP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Representatives</a:t>
            </a:r>
            <a:r>
              <a:rPr dirty="0" sz="1300" spc="2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for</a:t>
            </a:r>
            <a:r>
              <a:rPr dirty="0" sz="1300" spc="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Brazil</a:t>
            </a:r>
            <a:endParaRPr sz="1300">
              <a:latin typeface="Times New Roman"/>
              <a:cs typeface="Times New Roman"/>
            </a:endParaRPr>
          </a:p>
          <a:p>
            <a:pPr marL="12700" marR="1033780">
              <a:lnSpc>
                <a:spcPct val="95800"/>
              </a:lnSpc>
              <a:spcBef>
                <a:spcPts val="35"/>
              </a:spcBef>
            </a:pPr>
            <a:r>
              <a:rPr dirty="0" sz="1300">
                <a:latin typeface="Times New Roman"/>
                <a:cs typeface="Times New Roman"/>
              </a:rPr>
              <a:t>Danilo</a:t>
            </a:r>
            <a:r>
              <a:rPr dirty="0" sz="1300" spc="-6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D’Attanasio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Esposito</a:t>
            </a:r>
            <a:r>
              <a:rPr dirty="0" sz="1300" spc="-5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+39.328.6872597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3"/>
              </a:rPr>
              <a:t>danilodattanasio@gmail.com</a:t>
            </a:r>
            <a:r>
              <a:rPr dirty="0" sz="1300" spc="-1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Janessa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Pagnussat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+55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(54)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9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9972-</a:t>
            </a:r>
            <a:r>
              <a:rPr dirty="0" sz="1300">
                <a:latin typeface="Times New Roman"/>
                <a:cs typeface="Times New Roman"/>
              </a:rPr>
              <a:t>3754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4"/>
              </a:rPr>
              <a:t>janessapagnussat@hotmail.com</a:t>
            </a:r>
            <a:r>
              <a:rPr dirty="0" sz="1300" spc="-1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5"/>
              </a:rPr>
              <a:t>janessa.pagnussat@ufn.edu.br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  <a:spcBef>
                <a:spcPts val="280"/>
              </a:spcBef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Representative</a:t>
            </a:r>
            <a:r>
              <a:rPr dirty="0" sz="1300" spc="-5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for</a:t>
            </a:r>
            <a:r>
              <a:rPr dirty="0" sz="1300" spc="-4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20" b="1">
                <a:solidFill>
                  <a:srgbClr val="767070"/>
                </a:solidFill>
                <a:latin typeface="Times New Roman"/>
                <a:cs typeface="Times New Roman"/>
              </a:rPr>
              <a:t>Peru</a:t>
            </a:r>
            <a:endParaRPr sz="1300">
              <a:latin typeface="Times New Roman"/>
              <a:cs typeface="Times New Roman"/>
            </a:endParaRPr>
          </a:p>
          <a:p>
            <a:pPr marL="12700" marR="1116965">
              <a:lnSpc>
                <a:spcPts val="1500"/>
              </a:lnSpc>
              <a:spcBef>
                <a:spcPts val="70"/>
              </a:spcBef>
            </a:pPr>
            <a:r>
              <a:rPr dirty="0" sz="1300">
                <a:latin typeface="Times New Roman"/>
                <a:cs typeface="Times New Roman"/>
              </a:rPr>
              <a:t>Gustavo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Muñoz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Valdez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+51.951637966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6"/>
              </a:rPr>
              <a:t>gmunoz@siembrasostenible.com</a:t>
            </a:r>
            <a:r>
              <a:rPr dirty="0" sz="1300" spc="-1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7"/>
              </a:rPr>
              <a:t>gm2050@gmail.com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25"/>
              </a:lnSpc>
              <a:spcBef>
                <a:spcPts val="235"/>
              </a:spcBef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Founder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–</a:t>
            </a:r>
            <a:r>
              <a:rPr dirty="0" sz="1300" spc="-3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Headquarters</a:t>
            </a:r>
            <a:r>
              <a:rPr dirty="0" sz="1300" spc="-4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in</a:t>
            </a:r>
            <a:r>
              <a:rPr dirty="0" sz="1300" spc="-4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Italy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25"/>
              </a:lnSpc>
            </a:pPr>
            <a:r>
              <a:rPr dirty="0" sz="1300">
                <a:latin typeface="Times New Roman"/>
                <a:cs typeface="Times New Roman"/>
              </a:rPr>
              <a:t>Tullio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Chiminazzo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+39.335.6789943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8"/>
              </a:rPr>
              <a:t>tullio@tulliochiminazzo.it</a:t>
            </a:r>
            <a:r>
              <a:rPr dirty="0" sz="130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u="sng" sz="12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19"/>
              </a:rPr>
              <a:t>unietica@unietica.net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530"/>
              </a:lnSpc>
              <a:spcBef>
                <a:spcPts val="325"/>
              </a:spcBef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Italian</a:t>
            </a:r>
            <a:r>
              <a:rPr dirty="0" sz="1300" spc="-7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Foundation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dirty="0" sz="1300">
                <a:latin typeface="Times New Roman"/>
                <a:cs typeface="Times New Roman"/>
              </a:rPr>
              <a:t>“Ethics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and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Economics”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of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Bassano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del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Grappa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+39.379.3713258</a:t>
            </a:r>
            <a:r>
              <a:rPr dirty="0" sz="1300" spc="29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0"/>
              </a:rPr>
              <a:t>unietica@unietica.it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25"/>
              </a:lnSpc>
              <a:spcBef>
                <a:spcPts val="1430"/>
              </a:spcBef>
            </a:pPr>
            <a:r>
              <a:rPr dirty="0" sz="1300">
                <a:latin typeface="Times New Roman"/>
                <a:cs typeface="Times New Roman"/>
              </a:rPr>
              <a:t>Rome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Bassano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del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Grappa,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17 May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2001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 17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May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 spc="-20">
                <a:latin typeface="Times New Roman"/>
                <a:cs typeface="Times New Roman"/>
              </a:rPr>
              <a:t>2026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25"/>
              </a:lnSpc>
            </a:pPr>
            <a:r>
              <a:rPr dirty="0" sz="1300" i="1">
                <a:solidFill>
                  <a:srgbClr val="767070"/>
                </a:solidFill>
                <a:latin typeface="Times New Roman"/>
                <a:cs typeface="Times New Roman"/>
              </a:rPr>
              <a:t>Tullio</a:t>
            </a:r>
            <a:r>
              <a:rPr dirty="0" sz="1300" spc="-65" i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i="1">
                <a:solidFill>
                  <a:srgbClr val="767070"/>
                </a:solidFill>
                <a:latin typeface="Times New Roman"/>
                <a:cs typeface="Times New Roman"/>
              </a:rPr>
              <a:t>Chiminazzo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DABAA42B-2ACA-4E7B-90B9-2297B1195BBE}"/>
</file>

<file path=customXml/itemProps2.xml><?xml version="1.0" encoding="utf-8"?>
<ds:datastoreItem xmlns:ds="http://schemas.openxmlformats.org/officeDocument/2006/customXml" ds:itemID="{6DD69F73-763E-46F4-B596-73CFD9C45732}"/>
</file>

<file path=customXml/itemProps3.xml><?xml version="1.0" encoding="utf-8"?>
<ds:datastoreItem xmlns:ds="http://schemas.openxmlformats.org/officeDocument/2006/customXml" ds:itemID="{7FD43267-67B0-4BB1-9DCE-63331FBF803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Utente di Microsoft Office</dc:creator>
  <dcterms:created xsi:type="dcterms:W3CDTF">2026-09-18T14:06:58Z</dcterms:created>
  <dcterms:modified xsi:type="dcterms:W3CDTF">2026-09-18T14:06:58Z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2026-09-11T00:00:00Z</vt:filetime>
  </property>
  <property fmtid="{D5CDD505-2E9C-101B-9397-08002B2CF9AE}" pid="4" name="Creator">
    <vt:lpwstr>Microsoft® Word 2024</vt:lpwstr>
  </property>
  <property fmtid="{D5CDD505-2E9C-101B-9397-08002B2CF9AE}" pid="5" name="LastSaved">
    <vt:filetime>2026-09-18T00:00:00Z</vt:filetime>
  </property>
  <property fmtid="{D5CDD505-2E9C-101B-9397-08002B2CF9AE}" pid="6" name="Producer">
    <vt:lpwstr>Microsoft® Word 2024</vt:lpwstr>
  </property>
  <property fmtid="{D5CDD505-2E9C-101B-9397-08002B2CF9AE}" pid="7" name="ContentTypeId">
    <vt:lpwstr>0x010100501903D18363944EAB3DA1BC55680180</vt:lpwstr>
  </property>
</Properties>
</file>