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9750"/>
  <p:notesSz cx="7556500" cy="10699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7143" y="785238"/>
            <a:ext cx="830747" cy="8261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990"/>
            <a:ext cx="6800850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unietica.it/" TargetMode="External"/><Relationship Id="rId3" Type="http://schemas.openxmlformats.org/officeDocument/2006/relationships/hyperlink" Target="http://www.unietica.net/" TargetMode="External"/><Relationship Id="rId4" Type="http://schemas.openxmlformats.org/officeDocument/2006/relationships/image" Target="../media/image2.jpg"/><Relationship Id="rId5" Type="http://schemas.openxmlformats.org/officeDocument/2006/relationships/hyperlink" Target="mailto:mickaelcandide@moov.mg" TargetMode="External"/><Relationship Id="rId6" Type="http://schemas.openxmlformats.org/officeDocument/2006/relationships/hyperlink" Target="mailto:irenkluo@gmail.com" TargetMode="External"/><Relationship Id="rId7" Type="http://schemas.openxmlformats.org/officeDocument/2006/relationships/hyperlink" Target="mailto:pcmurua@gmail.com" TargetMode="External"/><Relationship Id="rId8" Type="http://schemas.openxmlformats.org/officeDocument/2006/relationships/hyperlink" Target="mailto:%2B86.13901615796%20techcoo@163.com" TargetMode="External"/><Relationship Id="rId9" Type="http://schemas.openxmlformats.org/officeDocument/2006/relationships/hyperlink" Target="mailto:techcoo@163.com" TargetMode="External"/><Relationship Id="rId10" Type="http://schemas.openxmlformats.org/officeDocument/2006/relationships/hyperlink" Target="mailto:pietro.jiang55@gmail.com" TargetMode="External"/><Relationship Id="rId11" Type="http://schemas.openxmlformats.org/officeDocument/2006/relationships/hyperlink" Target="mailto:miobiz12@gmail.com" TargetMode="External"/><Relationship Id="rId12" Type="http://schemas.openxmlformats.org/officeDocument/2006/relationships/hyperlink" Target="mailto:eliobaccilieri52@gmail.com" TargetMode="External"/><Relationship Id="rId13" Type="http://schemas.openxmlformats.org/officeDocument/2006/relationships/hyperlink" Target="mailto:danilodattanasio@gmail.com" TargetMode="External"/><Relationship Id="rId14" Type="http://schemas.openxmlformats.org/officeDocument/2006/relationships/hyperlink" Target="mailto:janessapagnussat@hotmail.com" TargetMode="External"/><Relationship Id="rId15" Type="http://schemas.openxmlformats.org/officeDocument/2006/relationships/hyperlink" Target="mailto:janessa.pagnussat@ufn.edu.br" TargetMode="External"/><Relationship Id="rId16" Type="http://schemas.openxmlformats.org/officeDocument/2006/relationships/hyperlink" Target="mailto:gmunoz@siembrasostenible.com" TargetMode="External"/><Relationship Id="rId17" Type="http://schemas.openxmlformats.org/officeDocument/2006/relationships/hyperlink" Target="mailto:gm2050@gmail.com" TargetMode="External"/><Relationship Id="rId18" Type="http://schemas.openxmlformats.org/officeDocument/2006/relationships/hyperlink" Target="mailto:tullio@tulliochiminazzo.it" TargetMode="External"/><Relationship Id="rId19" Type="http://schemas.openxmlformats.org/officeDocument/2006/relationships/hyperlink" Target="mailto:unietica@unietica.net" TargetMode="External"/><Relationship Id="rId20" Type="http://schemas.openxmlformats.org/officeDocument/2006/relationships/hyperlink" Target="mailto:unietica@unietica.it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9673" y="697484"/>
            <a:ext cx="3937000" cy="9944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2225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Fondation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«Éthique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et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Économie»</a:t>
            </a:r>
            <a:endParaRPr sz="1300">
              <a:latin typeface="Times New Roman"/>
              <a:cs typeface="Times New Roman"/>
            </a:endParaRPr>
          </a:p>
          <a:p>
            <a:pPr algn="ctr" marL="26670">
              <a:lnSpc>
                <a:spcPts val="1290"/>
              </a:lnSpc>
            </a:pP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L="25400">
              <a:lnSpc>
                <a:spcPts val="1480"/>
              </a:lnSpc>
              <a:spcBef>
                <a:spcPts val="259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Mouvement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des</a:t>
            </a:r>
            <a:r>
              <a:rPr dirty="0" sz="1300" spc="-3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Écoles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240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«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É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H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Q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U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É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4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»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S</a:t>
            </a:r>
            <a:r>
              <a:rPr dirty="0" sz="1100" spc="3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L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3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endParaRPr sz="1100">
              <a:latin typeface="Times New Roman"/>
              <a:cs typeface="Times New Roman"/>
            </a:endParaRPr>
          </a:p>
          <a:p>
            <a:pPr algn="ctr" marL="26034">
              <a:lnSpc>
                <a:spcPct val="100000"/>
              </a:lnSpc>
              <a:spcBef>
                <a:spcPts val="515"/>
              </a:spcBef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u="sng" sz="1100" spc="-3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-</a:t>
            </a:r>
            <a:r>
              <a:rPr dirty="0" u="sng" sz="1100" spc="-3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29300" y="749261"/>
            <a:ext cx="1008888" cy="86224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1854453"/>
            <a:ext cx="6135370" cy="7973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001F5F"/>
                </a:solidFill>
                <a:latin typeface="Times New Roman"/>
                <a:cs typeface="Times New Roman"/>
              </a:rPr>
              <a:t>Éthique-et-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Économie</a:t>
            </a:r>
            <a:r>
              <a:rPr dirty="0" sz="18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…le</a:t>
            </a:r>
            <a:r>
              <a:rPr dirty="0" sz="18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Décalogue………</a:t>
            </a:r>
            <a:r>
              <a:rPr dirty="0" sz="1800" spc="114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2400" b="1" i="1">
                <a:solidFill>
                  <a:srgbClr val="ED0000"/>
                </a:solidFill>
                <a:latin typeface="Times New Roman"/>
                <a:cs typeface="Times New Roman"/>
              </a:rPr>
              <a:t>Pour</a:t>
            </a:r>
            <a:r>
              <a:rPr dirty="0" sz="2400" spc="-50" b="1" i="1">
                <a:solidFill>
                  <a:srgbClr val="ED0000"/>
                </a:solidFill>
                <a:latin typeface="Times New Roman"/>
                <a:cs typeface="Times New Roman"/>
              </a:rPr>
              <a:t> </a:t>
            </a:r>
            <a:r>
              <a:rPr dirty="0" sz="2400" spc="-25" b="1" i="1">
                <a:solidFill>
                  <a:srgbClr val="ED0000"/>
                </a:solidFill>
                <a:latin typeface="Times New Roman"/>
                <a:cs typeface="Times New Roman"/>
              </a:rPr>
              <a:t>toi</a:t>
            </a:r>
            <a:endParaRPr sz="24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325"/>
              </a:spcBef>
              <a:buAutoNum type="arabicPeriod"/>
              <a:tabLst>
                <a:tab pos="283845" algn="l"/>
              </a:tabLst>
            </a:pP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Qu’est-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ce</a:t>
            </a:r>
            <a:r>
              <a:rPr dirty="0" sz="1300" spc="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Éthique-et-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Économie</a:t>
            </a:r>
            <a:r>
              <a:rPr dirty="0" sz="1300" spc="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283845" marR="387985">
              <a:lnSpc>
                <a:spcPts val="1500"/>
              </a:lnSpc>
              <a:spcBef>
                <a:spcPts val="7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C’est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une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nouvelle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discipline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économique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qui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remet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Personne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au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centre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toute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activité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socio-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économique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culturelle.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390"/>
              </a:spcBef>
              <a:buAutoNum type="arabicPeriod" startAt="2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Comment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est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née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Éthique-et-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Économie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283845" marR="102870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Elle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est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née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rencontre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du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partage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entre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Personnes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du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Nord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 des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Personnes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du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Sud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du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monde.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390"/>
              </a:spcBef>
              <a:buAutoNum type="arabicPeriod" startAt="3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Quand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Éthique-et-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Économie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est-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elle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née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283845" marR="414655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Elle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est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née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au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début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des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années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quatre-vingt-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dix,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l’expérience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pratique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la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confrontation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entre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diverses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cultures,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traditions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réalités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dans</a:t>
            </a:r>
            <a:r>
              <a:rPr dirty="0" sz="13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monde.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385"/>
              </a:spcBef>
              <a:buAutoNum type="arabicPeriod" startAt="4"/>
              <a:tabLst>
                <a:tab pos="283845" algn="l"/>
              </a:tabLst>
            </a:pP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Qu’est-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ce</a:t>
            </a:r>
            <a:r>
              <a:rPr dirty="0" sz="1300" spc="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qui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justifié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naissance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Éthique-et-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Économie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283845" marR="86995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Parce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que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l’économie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doit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créer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richesse</a:t>
            </a:r>
            <a:r>
              <a:rPr dirty="0" sz="13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tout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restant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au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service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Personne,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l’être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humain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dans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son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intégralité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l’ensemble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communauté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humaine.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400"/>
              </a:spcBef>
              <a:buAutoNum type="arabicPeriod" startAt="5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À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qui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s’adresse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Éthique-et-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Économie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283845" marR="192405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À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toutes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les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personnes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qui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regardent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vers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l’avenir,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commençant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les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enfants,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les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adolescents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les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jeunes.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390"/>
              </a:spcBef>
              <a:buAutoNum type="arabicPeriod" startAt="6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Quel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problème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Éthique-et-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Économie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veut-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elle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résoudre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283845" marR="83820">
              <a:lnSpc>
                <a:spcPts val="1500"/>
              </a:lnSpc>
              <a:spcBef>
                <a:spcPts val="6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souffrance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pauvreté,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afin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 construire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perspectives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plus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grand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bien-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être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bonheur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pour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tous.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390"/>
              </a:spcBef>
              <a:buAutoNum type="arabicPeriod" startAt="7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Sur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quels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principes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se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fonde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Éthique-et-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Économie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283845" marR="358140">
              <a:lnSpc>
                <a:spcPts val="1490"/>
              </a:lnSpc>
              <a:spcBef>
                <a:spcPts val="8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Sur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centralité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Personne,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l’égale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dignité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tous,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le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respect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des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diversités, l’accueil,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réciprocité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l’attention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portée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aux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derniers,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aux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oubliés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aux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exclus.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390"/>
              </a:spcBef>
              <a:buAutoNum type="arabicPeriod" startAt="8"/>
              <a:tabLst>
                <a:tab pos="283845" algn="l"/>
              </a:tabLst>
            </a:pP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Qu’est-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ce que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Éthique-et-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Économie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propose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nouveau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283845" marR="5080">
              <a:lnSpc>
                <a:spcPts val="1500"/>
              </a:lnSpc>
              <a:spcBef>
                <a:spcPts val="70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perception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du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monde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comme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une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Maison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Commune,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partant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Famille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la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Communauté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auxquelles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nous</a:t>
            </a:r>
            <a:r>
              <a:rPr dirty="0" sz="1300" spc="-4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appartenons.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25"/>
              </a:lnSpc>
              <a:spcBef>
                <a:spcPts val="1385"/>
              </a:spcBef>
              <a:buAutoNum type="arabicPeriod" startAt="9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Comment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peut-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elle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changer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vie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des</a:t>
            </a:r>
            <a:r>
              <a:rPr dirty="0" sz="1300" spc="-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personnes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société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283845" marR="467359">
              <a:lnSpc>
                <a:spcPts val="1500"/>
              </a:lnSpc>
              <a:spcBef>
                <a:spcPts val="6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combinant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l’efficacité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économique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à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solidarité,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respectant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nature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en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utilisant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à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bon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escient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les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connaissances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les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technologies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notre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époque.</a:t>
            </a:r>
            <a:endParaRPr sz="1300">
              <a:latin typeface="Times New Roman"/>
              <a:cs typeface="Times New Roman"/>
            </a:endParaRPr>
          </a:p>
          <a:p>
            <a:pPr marL="283845" indent="-271145">
              <a:lnSpc>
                <a:spcPts val="1530"/>
              </a:lnSpc>
              <a:spcBef>
                <a:spcPts val="1390"/>
              </a:spcBef>
              <a:buAutoNum type="arabicPeriod" startAt="10"/>
              <a:tabLst>
                <a:tab pos="283845" algn="l"/>
              </a:tabLst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En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quoi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Éthique-et-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Économie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peut-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elle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améliorer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l’avenir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du</a:t>
            </a:r>
            <a:r>
              <a:rPr dirty="0" sz="1300" spc="-1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monde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283845" marR="365760">
              <a:lnSpc>
                <a:spcPts val="1490"/>
              </a:lnSpc>
              <a:spcBef>
                <a:spcPts val="75"/>
              </a:spcBef>
            </a:pP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Parce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qu’elle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peut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aider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l’être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humain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à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mieux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valoriser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sa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dimension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intégrale</a:t>
            </a:r>
            <a:r>
              <a:rPr dirty="0" sz="1300" spc="-3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50">
                <a:solidFill>
                  <a:srgbClr val="001F5F"/>
                </a:solidFill>
                <a:latin typeface="Times New Roman"/>
                <a:cs typeface="Times New Roman"/>
              </a:rPr>
              <a:t>à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construire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une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société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plus</a:t>
            </a:r>
            <a:r>
              <a:rPr dirty="0" sz="1300" spc="-2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juste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solidFill>
                  <a:srgbClr val="001F5F"/>
                </a:solidFill>
                <a:latin typeface="Times New Roman"/>
                <a:cs typeface="Times New Roman"/>
              </a:rPr>
              <a:t>plus</a:t>
            </a:r>
            <a:r>
              <a:rPr dirty="0" sz="1300" spc="-1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001F5F"/>
                </a:solidFill>
                <a:latin typeface="Times New Roman"/>
                <a:cs typeface="Times New Roman"/>
              </a:rPr>
              <a:t>solidaire.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9673" y="697484"/>
            <a:ext cx="3937000" cy="9944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2225">
              <a:lnSpc>
                <a:spcPts val="1530"/>
              </a:lnSpc>
              <a:spcBef>
                <a:spcPts val="95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Fondation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«Éthique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et</a:t>
            </a:r>
            <a:r>
              <a:rPr dirty="0" sz="1300" spc="-45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Économie»</a:t>
            </a:r>
            <a:endParaRPr sz="1300">
              <a:latin typeface="Times New Roman"/>
              <a:cs typeface="Times New Roman"/>
            </a:endParaRPr>
          </a:p>
          <a:p>
            <a:pPr algn="ctr" marL="26670">
              <a:lnSpc>
                <a:spcPts val="1290"/>
              </a:lnSpc>
            </a:pP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Bassano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3A3838"/>
                </a:solidFill>
                <a:latin typeface="Times New Roman"/>
                <a:cs typeface="Times New Roman"/>
              </a:rPr>
              <a:t>del</a:t>
            </a:r>
            <a:r>
              <a:rPr dirty="0" sz="1100" spc="-5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3A3838"/>
                </a:solidFill>
                <a:latin typeface="Times New Roman"/>
                <a:cs typeface="Times New Roman"/>
              </a:rPr>
              <a:t>Grappa</a:t>
            </a:r>
            <a:endParaRPr sz="1100">
              <a:latin typeface="Times New Roman"/>
              <a:cs typeface="Times New Roman"/>
            </a:endParaRPr>
          </a:p>
          <a:p>
            <a:pPr algn="ctr" marL="25400">
              <a:lnSpc>
                <a:spcPts val="1480"/>
              </a:lnSpc>
              <a:spcBef>
                <a:spcPts val="259"/>
              </a:spcBef>
            </a:pP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Mouvement</a:t>
            </a:r>
            <a:r>
              <a:rPr dirty="0" sz="1300" spc="-4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3A3838"/>
                </a:solidFill>
                <a:latin typeface="Times New Roman"/>
                <a:cs typeface="Times New Roman"/>
              </a:rPr>
              <a:t>des</a:t>
            </a:r>
            <a:r>
              <a:rPr dirty="0" sz="1300" spc="-30" b="1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3A3838"/>
                </a:solidFill>
                <a:latin typeface="Times New Roman"/>
                <a:cs typeface="Times New Roman"/>
              </a:rPr>
              <a:t>Écoles</a:t>
            </a: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240"/>
              </a:lnSpc>
            </a:pP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«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É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H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Q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U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T</a:t>
            </a:r>
            <a:r>
              <a:rPr dirty="0" sz="110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É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C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dirty="0" sz="1100" spc="-4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»</a:t>
            </a:r>
            <a:r>
              <a:rPr dirty="0" sz="11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A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S</a:t>
            </a:r>
            <a:r>
              <a:rPr dirty="0" sz="1100" spc="3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L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r>
              <a:rPr dirty="0" sz="1100" spc="3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M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b="1">
                <a:solidFill>
                  <a:srgbClr val="C00000"/>
                </a:solidFill>
                <a:latin typeface="Times New Roman"/>
                <a:cs typeface="Times New Roman"/>
              </a:rPr>
              <a:t>O</a:t>
            </a:r>
            <a:r>
              <a:rPr dirty="0" sz="1100" spc="-7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N</a:t>
            </a:r>
            <a:r>
              <a:rPr dirty="0" sz="11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10" b="1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dirty="0" sz="11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100" spc="-50" b="1">
                <a:solidFill>
                  <a:srgbClr val="C00000"/>
                </a:solidFill>
                <a:latin typeface="Times New Roman"/>
                <a:cs typeface="Times New Roman"/>
              </a:rPr>
              <a:t>E</a:t>
            </a:r>
            <a:endParaRPr sz="1100">
              <a:latin typeface="Times New Roman"/>
              <a:cs typeface="Times New Roman"/>
            </a:endParaRPr>
          </a:p>
          <a:p>
            <a:pPr algn="ctr" marL="26034">
              <a:lnSpc>
                <a:spcPct val="100000"/>
              </a:lnSpc>
              <a:spcBef>
                <a:spcPts val="515"/>
              </a:spcBef>
            </a:pP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www.unietica.it</a:t>
            </a:r>
            <a:r>
              <a:rPr dirty="0" u="sng" sz="1100" spc="-3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0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-</a:t>
            </a:r>
            <a:r>
              <a:rPr dirty="0" u="sng" sz="1100" spc="-3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www.unietica.net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29300" y="749261"/>
            <a:ext cx="1008888" cy="86224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06627" y="1859026"/>
            <a:ext cx="6144260" cy="782256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12700" marR="6350">
              <a:lnSpc>
                <a:spcPct val="95800"/>
              </a:lnSpc>
              <a:spcBef>
                <a:spcPts val="190"/>
              </a:spcBef>
            </a:pP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Si tu souhaites approfondir, cherche l’École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d’Éthique-</a:t>
            </a:r>
            <a:r>
              <a:rPr dirty="0" sz="1800" spc="-25" i="1">
                <a:solidFill>
                  <a:srgbClr val="006FC0"/>
                </a:solidFill>
                <a:latin typeface="Times New Roman"/>
                <a:cs typeface="Times New Roman"/>
              </a:rPr>
              <a:t>et-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Économie</a:t>
            </a:r>
            <a:r>
              <a:rPr dirty="0" sz="1800" spc="5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dans</a:t>
            </a:r>
            <a:r>
              <a:rPr dirty="0" sz="1800" spc="3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le</a:t>
            </a:r>
            <a:r>
              <a:rPr dirty="0" sz="1800" spc="6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«Kit»</a:t>
            </a:r>
            <a:r>
              <a:rPr dirty="0" sz="1800" spc="40" i="1">
                <a:solidFill>
                  <a:srgbClr val="006FC0"/>
                </a:solidFill>
                <a:latin typeface="Times New Roman"/>
                <a:cs typeface="Times New Roman"/>
              </a:rPr>
              <a:t> 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que</a:t>
            </a:r>
            <a:r>
              <a:rPr dirty="0" sz="1800" spc="4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le</a:t>
            </a:r>
            <a:r>
              <a:rPr dirty="0" sz="1800" spc="4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«Mouvement»</a:t>
            </a:r>
            <a:r>
              <a:rPr dirty="0" sz="1800" spc="3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le</a:t>
            </a:r>
            <a:r>
              <a:rPr dirty="0" sz="1800" spc="3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plus</a:t>
            </a:r>
            <a:r>
              <a:rPr dirty="0" sz="1800" spc="50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006FC0"/>
                </a:solidFill>
                <a:latin typeface="Times New Roman"/>
                <a:cs typeface="Times New Roman"/>
              </a:rPr>
              <a:t>proche</a:t>
            </a:r>
            <a:r>
              <a:rPr dirty="0" sz="1800" spc="45" i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1800" spc="-20" i="1">
                <a:solidFill>
                  <a:srgbClr val="006FC0"/>
                </a:solidFill>
                <a:latin typeface="Times New Roman"/>
                <a:cs typeface="Times New Roman"/>
              </a:rPr>
              <a:t>peut </a:t>
            </a:r>
            <a:r>
              <a:rPr dirty="0" sz="1800" spc="-10" i="1">
                <a:solidFill>
                  <a:srgbClr val="006FC0"/>
                </a:solidFill>
                <a:latin typeface="Times New Roman"/>
                <a:cs typeface="Times New Roman"/>
              </a:rPr>
              <a:t>t’offrir.</a:t>
            </a: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95900"/>
              </a:lnSpc>
              <a:spcBef>
                <a:spcPts val="1390"/>
              </a:spcBef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Ta</a:t>
            </a:r>
            <a:r>
              <a:rPr dirty="0" sz="1300" spc="-6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clé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USB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n’est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pas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un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simple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support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numérique,</a:t>
            </a:r>
            <a:r>
              <a:rPr dirty="0" sz="1300" spc="-5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mais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l’accès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à</a:t>
            </a:r>
            <a:r>
              <a:rPr dirty="0" sz="1300" spc="-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une</a:t>
            </a:r>
            <a:r>
              <a:rPr dirty="0" sz="1300" spc="-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École</a:t>
            </a:r>
            <a:r>
              <a:rPr dirty="0" sz="1300" spc="-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d’Éthique-et-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Économie.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Elle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contient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les</a:t>
            </a:r>
            <a:r>
              <a:rPr dirty="0" sz="1300" spc="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éléments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nécessaires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pour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connaître</a:t>
            </a:r>
            <a:r>
              <a:rPr dirty="0" sz="1300" spc="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le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projet</a:t>
            </a:r>
            <a:r>
              <a:rPr dirty="0" sz="1300" spc="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4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pouvoir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le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proposer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aux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enfants,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aux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adolescents,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aux</a:t>
            </a:r>
            <a:r>
              <a:rPr dirty="0" sz="1300" spc="-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jeunes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2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aux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adultes.</a:t>
            </a:r>
            <a:endParaRPr sz="1300">
              <a:latin typeface="Times New Roman"/>
              <a:cs typeface="Times New Roman"/>
            </a:endParaRPr>
          </a:p>
          <a:p>
            <a:pPr marL="12700" marR="12065">
              <a:lnSpc>
                <a:spcPts val="1490"/>
              </a:lnSpc>
              <a:spcBef>
                <a:spcPts val="50"/>
              </a:spcBef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Ouvre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clé,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choisis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ta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langue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sélectionne</a:t>
            </a:r>
            <a:r>
              <a:rPr dirty="0" sz="1300" spc="7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le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parcours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le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mieux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adapté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à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ta</a:t>
            </a:r>
            <a:r>
              <a:rPr dirty="0" sz="1300" spc="6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tranche d’âge.</a:t>
            </a:r>
            <a:endParaRPr sz="1300">
              <a:latin typeface="Times New Roman"/>
              <a:cs typeface="Times New Roman"/>
            </a:endParaRPr>
          </a:p>
          <a:p>
            <a:pPr marL="12700" marR="10160">
              <a:lnSpc>
                <a:spcPts val="1490"/>
              </a:lnSpc>
              <a:spcBef>
                <a:spcPts val="5"/>
              </a:spcBef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Crée</a:t>
            </a:r>
            <a:r>
              <a:rPr dirty="0" sz="1300" spc="3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</a:t>
            </a:r>
            <a:r>
              <a:rPr dirty="0" sz="1300" spc="3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nouveaux</a:t>
            </a:r>
            <a:r>
              <a:rPr dirty="0" sz="1300" spc="3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contenus,</a:t>
            </a:r>
            <a:r>
              <a:rPr dirty="0" sz="1300" spc="3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diffuse</a:t>
            </a:r>
            <a:r>
              <a:rPr dirty="0" sz="1300" spc="3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tes</a:t>
            </a:r>
            <a:r>
              <a:rPr dirty="0" sz="1300" spc="34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idées</a:t>
            </a:r>
            <a:r>
              <a:rPr dirty="0" sz="1300" spc="3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33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deviens</a:t>
            </a:r>
            <a:r>
              <a:rPr dirty="0" sz="1300" spc="3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acteur</a:t>
            </a:r>
            <a:r>
              <a:rPr dirty="0" sz="1300" spc="3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d’un</a:t>
            </a:r>
            <a:r>
              <a:rPr dirty="0" sz="1300" spc="3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changement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partagé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:</a:t>
            </a:r>
            <a:r>
              <a:rPr dirty="0" sz="1300" spc="10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ensemble,</a:t>
            </a:r>
            <a:r>
              <a:rPr dirty="0" sz="1300" spc="9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nous</a:t>
            </a:r>
            <a:r>
              <a:rPr dirty="0" sz="1300" spc="9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pouvons</a:t>
            </a:r>
            <a:r>
              <a:rPr dirty="0" sz="1300" spc="10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améliorer</a:t>
            </a:r>
            <a:r>
              <a:rPr dirty="0" sz="1300" spc="10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le</a:t>
            </a:r>
            <a:r>
              <a:rPr dirty="0" sz="1300" spc="9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monde</a:t>
            </a:r>
            <a:r>
              <a:rPr dirty="0" sz="1300" spc="9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10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contribuer</a:t>
            </a:r>
            <a:r>
              <a:rPr dirty="0" sz="1300" spc="9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à</a:t>
            </a:r>
            <a:r>
              <a:rPr dirty="0" sz="1300" spc="9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construire</a:t>
            </a:r>
            <a:r>
              <a:rPr dirty="0" sz="1300" spc="10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une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60"/>
              </a:lnSpc>
            </a:pP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société</a:t>
            </a:r>
            <a:r>
              <a:rPr dirty="0" sz="1300" spc="-3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plus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juste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et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001F5F"/>
                </a:solidFill>
                <a:latin typeface="Times New Roman"/>
                <a:cs typeface="Times New Roman"/>
              </a:rPr>
              <a:t>plus</a:t>
            </a:r>
            <a:r>
              <a:rPr dirty="0" sz="1300" spc="-2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001F5F"/>
                </a:solidFill>
                <a:latin typeface="Times New Roman"/>
                <a:cs typeface="Times New Roman"/>
              </a:rPr>
              <a:t>solidaire.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3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Guide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du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Mouvement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: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Afrique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Madagascar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Marie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Candide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Horace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+261.324003378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5"/>
              </a:rPr>
              <a:t>mickaelcandide@moov.mg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Guide</a:t>
            </a:r>
            <a:r>
              <a:rPr dirty="0" sz="1300" spc="-3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du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Mouvement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: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Europe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Lituanie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Irena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Kluoniuvienè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+370.68636655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6"/>
              </a:rPr>
              <a:t>irenkluo@gmail.com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Responsable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des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Amériques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Argentine</a:t>
            </a:r>
            <a:endParaRPr sz="1300">
              <a:latin typeface="Times New Roman"/>
              <a:cs typeface="Times New Roman"/>
            </a:endParaRPr>
          </a:p>
          <a:p>
            <a:pPr marL="12700" marR="1426210">
              <a:lnSpc>
                <a:spcPts val="1500"/>
              </a:lnSpc>
              <a:spcBef>
                <a:spcPts val="65"/>
              </a:spcBef>
            </a:pPr>
            <a:r>
              <a:rPr dirty="0" sz="1300">
                <a:latin typeface="Times New Roman"/>
                <a:cs typeface="Times New Roman"/>
              </a:rPr>
              <a:t>Patricio/Patricia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Colombo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Murua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+54.93875107802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+54.93875107849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7"/>
              </a:rPr>
              <a:t>pcmurua@gmail.com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25"/>
              </a:lnSpc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Responsable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de</a:t>
            </a:r>
            <a:r>
              <a:rPr dirty="0" sz="1300" spc="-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l’Asie</a:t>
            </a:r>
            <a:r>
              <a:rPr dirty="0" sz="1300" spc="1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1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Chine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Jiang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Hao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(Pietro)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  <a:hlinkClick r:id="rId8"/>
              </a:rPr>
              <a:t>+86.13901615796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9"/>
              </a:rPr>
              <a:t>techcoo@163.com</a:t>
            </a:r>
            <a:r>
              <a:rPr dirty="0" sz="1300" spc="-10">
                <a:latin typeface="Times New Roman"/>
                <a:cs typeface="Times New Roman"/>
                <a:hlinkClick r:id="rId9"/>
              </a:rPr>
              <a:t>;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0"/>
              </a:rPr>
              <a:t>pietro.jiang55@gmail.com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Responsable</a:t>
            </a:r>
            <a:r>
              <a:rPr dirty="0" sz="1300" spc="-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de</a:t>
            </a:r>
            <a:r>
              <a:rPr dirty="0" sz="1300" spc="1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l’Australie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Carla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Rigoni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+61.412971909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1"/>
              </a:rPr>
              <a:t>miobiz12@gmail.com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Référent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pour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la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Hongrie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Elio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Baccilieri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+36.308962236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2"/>
              </a:rPr>
              <a:t>eliobaccilieri52@gmail.com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Référents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pour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le</a:t>
            </a:r>
            <a:r>
              <a:rPr dirty="0" sz="1300" spc="-2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Brésil</a:t>
            </a:r>
            <a:endParaRPr sz="1300">
              <a:latin typeface="Times New Roman"/>
              <a:cs typeface="Times New Roman"/>
            </a:endParaRPr>
          </a:p>
          <a:p>
            <a:pPr marL="12700" marR="1032510">
              <a:lnSpc>
                <a:spcPct val="95900"/>
              </a:lnSpc>
              <a:spcBef>
                <a:spcPts val="35"/>
              </a:spcBef>
            </a:pPr>
            <a:r>
              <a:rPr dirty="0" sz="1300">
                <a:latin typeface="Times New Roman"/>
                <a:cs typeface="Times New Roman"/>
              </a:rPr>
              <a:t>Danilo</a:t>
            </a:r>
            <a:r>
              <a:rPr dirty="0" sz="1300" spc="-6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D’Attanasio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Esposito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+39.328.6872597</a:t>
            </a:r>
            <a:r>
              <a:rPr dirty="0" sz="1300" spc="-4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3"/>
              </a:rPr>
              <a:t>danilodattanasio@gmail.com</a:t>
            </a:r>
            <a:r>
              <a:rPr dirty="0" sz="1300" spc="-1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Janessa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Pagnussat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+55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(54)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9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9972-</a:t>
            </a:r>
            <a:r>
              <a:rPr dirty="0" sz="1300">
                <a:latin typeface="Times New Roman"/>
                <a:cs typeface="Times New Roman"/>
              </a:rPr>
              <a:t>3754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4"/>
              </a:rPr>
              <a:t>janessapagnussat@hotmail.com</a:t>
            </a:r>
            <a:r>
              <a:rPr dirty="0" sz="1300" spc="-10">
                <a:latin typeface="Times New Roman"/>
                <a:cs typeface="Times New Roman"/>
                <a:hlinkClick r:id="rId14"/>
              </a:rPr>
              <a:t>;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5"/>
              </a:rPr>
              <a:t>janessa.pagnussat@ufn.edu.br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55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Référent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pour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le</a:t>
            </a:r>
            <a:r>
              <a:rPr dirty="0" sz="1300" spc="-3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20" b="1">
                <a:solidFill>
                  <a:srgbClr val="767070"/>
                </a:solidFill>
                <a:latin typeface="Times New Roman"/>
                <a:cs typeface="Times New Roman"/>
              </a:rPr>
              <a:t>Pérou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Gustavo Muñoz Valdez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+51.951637966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u="sng" sz="12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6"/>
              </a:rPr>
              <a:t>gmunoz@siembrasostenible.com</a:t>
            </a:r>
            <a:r>
              <a:rPr dirty="0" sz="1200" spc="-10">
                <a:latin typeface="Times New Roman"/>
                <a:cs typeface="Times New Roman"/>
                <a:hlinkClick r:id="rId16"/>
              </a:rPr>
              <a:t>;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u="sng" sz="12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7"/>
              </a:rPr>
              <a:t>gm2050@gmail.com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Fondateur</a:t>
            </a:r>
            <a:r>
              <a:rPr dirty="0" sz="1300" spc="-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–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siège</a:t>
            </a:r>
            <a:r>
              <a:rPr dirty="0" sz="1300" spc="5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en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 Italie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</a:pPr>
            <a:r>
              <a:rPr dirty="0" sz="1300">
                <a:latin typeface="Times New Roman"/>
                <a:cs typeface="Times New Roman"/>
              </a:rPr>
              <a:t>Tullio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Chiminazzo +39.335.6789943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8"/>
              </a:rPr>
              <a:t>tullio@tulliochiminazzo.it</a:t>
            </a:r>
            <a:r>
              <a:rPr dirty="0" sz="130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-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19"/>
              </a:rPr>
              <a:t>unietica@unietica.net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00"/>
              </a:lnSpc>
            </a:pPr>
            <a:r>
              <a:rPr dirty="0" sz="1300" b="1">
                <a:solidFill>
                  <a:srgbClr val="767070"/>
                </a:solidFill>
                <a:latin typeface="Times New Roman"/>
                <a:cs typeface="Times New Roman"/>
              </a:rPr>
              <a:t>Fondation</a:t>
            </a:r>
            <a:r>
              <a:rPr dirty="0" sz="1300" spc="-60" b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b="1">
                <a:solidFill>
                  <a:srgbClr val="767070"/>
                </a:solidFill>
                <a:latin typeface="Times New Roman"/>
                <a:cs typeface="Times New Roman"/>
              </a:rPr>
              <a:t>Italie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300">
                <a:latin typeface="Times New Roman"/>
                <a:cs typeface="Times New Roman"/>
              </a:rPr>
              <a:t>«Éthique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et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Économie»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+39.379.3713258</a:t>
            </a:r>
            <a:r>
              <a:rPr dirty="0" sz="1300" spc="290">
                <a:latin typeface="Times New Roman"/>
                <a:cs typeface="Times New Roman"/>
              </a:rPr>
              <a:t> </a:t>
            </a:r>
            <a:r>
              <a:rPr dirty="0" u="sng" sz="13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0"/>
              </a:rPr>
              <a:t>unietica@unietica.it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  <a:spcBef>
                <a:spcPts val="1425"/>
              </a:spcBef>
            </a:pPr>
            <a:r>
              <a:rPr dirty="0" sz="1300">
                <a:latin typeface="Times New Roman"/>
                <a:cs typeface="Times New Roman"/>
              </a:rPr>
              <a:t>Rome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Bassano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del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Grappa,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17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mai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2001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–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17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mai</a:t>
            </a:r>
            <a:r>
              <a:rPr dirty="0" sz="1300" spc="-20">
                <a:latin typeface="Times New Roman"/>
                <a:cs typeface="Times New Roman"/>
              </a:rPr>
              <a:t> 2026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ts val="1525"/>
              </a:lnSpc>
            </a:pPr>
            <a:r>
              <a:rPr dirty="0" sz="1300" i="1">
                <a:solidFill>
                  <a:srgbClr val="767070"/>
                </a:solidFill>
                <a:latin typeface="Times New Roman"/>
                <a:cs typeface="Times New Roman"/>
              </a:rPr>
              <a:t>Tullio</a:t>
            </a:r>
            <a:r>
              <a:rPr dirty="0" sz="1300" spc="-65" i="1">
                <a:solidFill>
                  <a:srgbClr val="767070"/>
                </a:solidFill>
                <a:latin typeface="Times New Roman"/>
                <a:cs typeface="Times New Roman"/>
              </a:rPr>
              <a:t> </a:t>
            </a:r>
            <a:r>
              <a:rPr dirty="0" sz="1300" spc="-10" i="1">
                <a:solidFill>
                  <a:srgbClr val="767070"/>
                </a:solidFill>
                <a:latin typeface="Times New Roman"/>
                <a:cs typeface="Times New Roman"/>
              </a:rPr>
              <a:t>Chiminazzo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40B1B708-3246-4044-B38C-D4C23C9AB18D}"/>
</file>

<file path=customXml/itemProps2.xml><?xml version="1.0" encoding="utf-8"?>
<ds:datastoreItem xmlns:ds="http://schemas.openxmlformats.org/officeDocument/2006/customXml" ds:itemID="{55D18B39-6303-48B0-8ED7-B44B754B50CE}"/>
</file>

<file path=customXml/itemProps3.xml><?xml version="1.0" encoding="utf-8"?>
<ds:datastoreItem xmlns:ds="http://schemas.openxmlformats.org/officeDocument/2006/customXml" ds:itemID="{ADC0A337-FD5D-4D25-AC91-F466F36342D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Utente di Microsoft Office</dc:creator>
  <dcterms:created xsi:type="dcterms:W3CDTF">2026-09-18T14:07:26Z</dcterms:created>
  <dcterms:modified xsi:type="dcterms:W3CDTF">2026-09-18T14:07:26Z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2026-09-11T00:00:00Z</vt:filetime>
  </property>
  <property fmtid="{D5CDD505-2E9C-101B-9397-08002B2CF9AE}" pid="4" name="Creator">
    <vt:lpwstr>Microsoft® Word 2024</vt:lpwstr>
  </property>
  <property fmtid="{D5CDD505-2E9C-101B-9397-08002B2CF9AE}" pid="5" name="LastSaved">
    <vt:filetime>2026-09-18T00:00:00Z</vt:filetime>
  </property>
  <property fmtid="{D5CDD505-2E9C-101B-9397-08002B2CF9AE}" pid="6" name="Producer">
    <vt:lpwstr>Microsoft® Word 2024</vt:lpwstr>
  </property>
  <property fmtid="{D5CDD505-2E9C-101B-9397-08002B2CF9AE}" pid="7" name="ContentTypeId">
    <vt:lpwstr>0x010100501903D18363944EAB3DA1BC55680180</vt:lpwstr>
  </property>
</Properties>
</file>