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718" y="515363"/>
            <a:ext cx="830747" cy="8261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990"/>
            <a:ext cx="6800850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Relationship Id="rId5" Type="http://schemas.openxmlformats.org/officeDocument/2006/relationships/hyperlink" Target="mailto:mickaelcandide@moov.mg" TargetMode="External"/><Relationship Id="rId6" Type="http://schemas.openxmlformats.org/officeDocument/2006/relationships/hyperlink" Target="mailto:irenkluo@gmail.com" TargetMode="External"/><Relationship Id="rId7" Type="http://schemas.openxmlformats.org/officeDocument/2006/relationships/hyperlink" Target="mailto:pcmurua@gmail.com" TargetMode="External"/><Relationship Id="rId8" Type="http://schemas.openxmlformats.org/officeDocument/2006/relationships/hyperlink" Target="mailto:%2B86.13901615796%20techcoo@163.com" TargetMode="External"/><Relationship Id="rId9" Type="http://schemas.openxmlformats.org/officeDocument/2006/relationships/hyperlink" Target="mailto:techcoo@163.com" TargetMode="External"/><Relationship Id="rId10" Type="http://schemas.openxmlformats.org/officeDocument/2006/relationships/hyperlink" Target="mailto:pietro.jiang55@gmail.com" TargetMode="External"/><Relationship Id="rId11" Type="http://schemas.openxmlformats.org/officeDocument/2006/relationships/hyperlink" Target="mailto:miobiz12@gmail.com" TargetMode="External"/><Relationship Id="rId12" Type="http://schemas.openxmlformats.org/officeDocument/2006/relationships/hyperlink" Target="mailto:eliobaccilieri52@gmail.com" TargetMode="External"/><Relationship Id="rId13" Type="http://schemas.openxmlformats.org/officeDocument/2006/relationships/hyperlink" Target="mailto:danilodattanasio@gmail.com" TargetMode="External"/><Relationship Id="rId14" Type="http://schemas.openxmlformats.org/officeDocument/2006/relationships/hyperlink" Target="mailto:janessapagnussat@hotmail.com" TargetMode="External"/><Relationship Id="rId15" Type="http://schemas.openxmlformats.org/officeDocument/2006/relationships/hyperlink" Target="mailto:janessa.pagnussat@ufn.edu.br" TargetMode="External"/><Relationship Id="rId16" Type="http://schemas.openxmlformats.org/officeDocument/2006/relationships/hyperlink" Target="mailto:gmunoz@siembrasostenible.com" TargetMode="External"/><Relationship Id="rId17" Type="http://schemas.openxmlformats.org/officeDocument/2006/relationships/hyperlink" Target="mailto:gm2050@gmail.com" TargetMode="External"/><Relationship Id="rId18" Type="http://schemas.openxmlformats.org/officeDocument/2006/relationships/hyperlink" Target="mailto:tullio@tulliochiminazzo.it" TargetMode="External"/><Relationship Id="rId19" Type="http://schemas.openxmlformats.org/officeDocument/2006/relationships/hyperlink" Target="mailto:unietica@unietica.net" TargetMode="External"/><Relationship Id="rId20" Type="http://schemas.openxmlformats.org/officeDocument/2006/relationships/hyperlink" Target="mailto:unietica@unietica.i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28189" y="427735"/>
            <a:ext cx="3288665" cy="967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8575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Fondazione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“Etica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ed</a:t>
            </a:r>
            <a:r>
              <a:rPr dirty="0" sz="1300" spc="-2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Economia”</a:t>
            </a:r>
            <a:endParaRPr sz="1300">
              <a:latin typeface="Times New Roman"/>
              <a:cs typeface="Times New Roman"/>
            </a:endParaRPr>
          </a:p>
          <a:p>
            <a:pPr algn="ctr" marL="31750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di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30480">
              <a:lnSpc>
                <a:spcPts val="1530"/>
              </a:lnSpc>
              <a:spcBef>
                <a:spcPts val="520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Movimento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delle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Scuole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6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”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  <a:p>
            <a:pPr algn="ctr" marL="31115">
              <a:lnSpc>
                <a:spcPts val="1290"/>
              </a:lnSpc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462C1"/>
                </a:solidFill>
                <a:latin typeface="Times New Roman"/>
                <a:cs typeface="Times New Roman"/>
              </a:rPr>
              <a:t>-</a:t>
            </a:r>
            <a:r>
              <a:rPr dirty="0" sz="1100" spc="-3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7545" y="479399"/>
            <a:ext cx="990600" cy="8627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05685"/>
            <a:ext cx="6142990" cy="7973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Etica-ed-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Economia</a:t>
            </a: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…il</a:t>
            </a: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Decalogo………</a:t>
            </a:r>
            <a:r>
              <a:rPr dirty="0" sz="1800" spc="-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ED0000"/>
                </a:solidFill>
                <a:latin typeface="Times New Roman"/>
                <a:cs typeface="Times New Roman"/>
              </a:rPr>
              <a:t>Per</a:t>
            </a:r>
            <a:r>
              <a:rPr dirty="0" sz="2400" spc="-20" b="1" i="1">
                <a:solidFill>
                  <a:srgbClr val="ED0000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 i="1">
                <a:solidFill>
                  <a:srgbClr val="ED0000"/>
                </a:solidFill>
                <a:latin typeface="Times New Roman"/>
                <a:cs typeface="Times New Roman"/>
              </a:rPr>
              <a:t>te</a:t>
            </a:r>
            <a:endParaRPr sz="24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25"/>
              </a:spcBef>
              <a:buFont typeface="Times New Roman"/>
              <a:buAutoNum type="arabicPeriod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Cos'è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Etica-ed-Economia?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È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nuova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disciplina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economica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che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riporta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Persona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ogni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attività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socio-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economica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culturale.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400"/>
              </a:spcBef>
              <a:buAutoNum type="arabicPeriod" startAt="2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Etica-ed-Economia?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dall’incontro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dalla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condivisione</a:t>
            </a:r>
            <a:r>
              <a:rPr dirty="0" sz="1300" spc="1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Persone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Nord</a:t>
            </a:r>
            <a:r>
              <a:rPr dirty="0" sz="1300" spc="1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Persone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Sud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del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mondo.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390"/>
              </a:spcBef>
              <a:buAutoNum type="arabicPeriod" startAt="3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Quando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Etica-ed-Economia?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500"/>
              </a:lnSpc>
              <a:spcBef>
                <a:spcPts val="6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3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nei</a:t>
            </a:r>
            <a:r>
              <a:rPr dirty="0" sz="1300" spc="3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primi</a:t>
            </a:r>
            <a:r>
              <a:rPr dirty="0" sz="1300" spc="3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Anni</a:t>
            </a:r>
            <a:r>
              <a:rPr dirty="0" sz="1300" spc="3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Novanta,</a:t>
            </a:r>
            <a:r>
              <a:rPr dirty="0" sz="1300" spc="3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dall’esperienza</a:t>
            </a:r>
            <a:r>
              <a:rPr dirty="0" sz="1300" spc="3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pratica</a:t>
            </a:r>
            <a:r>
              <a:rPr dirty="0" sz="1300" spc="3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3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dal</a:t>
            </a:r>
            <a:r>
              <a:rPr dirty="0" sz="1300" spc="3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confronto</a:t>
            </a:r>
            <a:r>
              <a:rPr dirty="0" sz="1300" spc="3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</a:t>
            </a:r>
            <a:r>
              <a:rPr dirty="0" sz="1300" spc="3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culture, tradizioni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 realtà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diverse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mondo.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90"/>
              </a:spcBef>
              <a:buAutoNum type="arabicPeriod" startAt="4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Perché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nasce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Etica-ed-Economia?</a:t>
            </a:r>
            <a:endParaRPr sz="1300">
              <a:latin typeface="Times New Roman"/>
              <a:cs typeface="Times New Roman"/>
            </a:endParaRPr>
          </a:p>
          <a:p>
            <a:pPr marL="283845" marR="698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Perché</a:t>
            </a:r>
            <a:r>
              <a:rPr dirty="0" sz="1300" spc="2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l’economia</a:t>
            </a:r>
            <a:r>
              <a:rPr dirty="0" sz="1300" spc="2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deve</a:t>
            </a:r>
            <a:r>
              <a:rPr dirty="0" sz="1300" spc="2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creare</a:t>
            </a:r>
            <a:r>
              <a:rPr dirty="0" sz="1300" spc="2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ricchezza</a:t>
            </a:r>
            <a:r>
              <a:rPr dirty="0" sz="1300" spc="2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senza</a:t>
            </a:r>
            <a:r>
              <a:rPr dirty="0" sz="1300" spc="2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mancare</a:t>
            </a:r>
            <a:r>
              <a:rPr dirty="0" sz="1300" spc="2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</a:t>
            </a:r>
            <a:r>
              <a:rPr dirty="0" sz="1300" spc="2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essere</a:t>
            </a:r>
            <a:r>
              <a:rPr dirty="0" sz="1300" spc="2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</a:t>
            </a:r>
            <a:r>
              <a:rPr dirty="0" sz="1300" spc="2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servizio</a:t>
            </a:r>
            <a:r>
              <a:rPr dirty="0" sz="1300" spc="2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della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Persona,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dell’uomo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nella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integralità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dell’intera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comunità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umana.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85"/>
              </a:spcBef>
              <a:buAutoNum type="arabicPeriod" startAt="5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chi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si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rivolge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Etica-ed-Economia?</a:t>
            </a:r>
            <a:endParaRPr sz="1300">
              <a:latin typeface="Times New Roman"/>
              <a:cs typeface="Times New Roman"/>
            </a:endParaRPr>
          </a:p>
          <a:p>
            <a:pPr marL="283845">
              <a:lnSpc>
                <a:spcPts val="1530"/>
              </a:lnSpc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tutte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-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persone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che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guardano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futuro,</a:t>
            </a:r>
            <a:r>
              <a:rPr dirty="0" sz="1300" spc="-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partendo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dai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bambini,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dai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ragazzi</a:t>
            </a:r>
            <a:r>
              <a:rPr dirty="0" sz="1300" spc="-6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dai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giovani.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430"/>
              </a:spcBef>
              <a:buAutoNum type="arabicPeriod" startAt="6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Quale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problema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vuole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risolvere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Etica-ed-Economia?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490"/>
              </a:lnSpc>
              <a:spcBef>
                <a:spcPts val="7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sofferenza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povertà,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costruire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prospettive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maggiore</a:t>
            </a:r>
            <a:r>
              <a:rPr dirty="0" sz="1300" spc="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benessere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felicità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per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tutti.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30"/>
              </a:lnSpc>
              <a:spcBef>
                <a:spcPts val="1390"/>
              </a:spcBef>
              <a:buAutoNum type="arabicPeriod" startAt="7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quali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principi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si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fonda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Etica-ed-Economia?</a:t>
            </a:r>
            <a:endParaRPr sz="1300">
              <a:latin typeface="Times New Roman"/>
              <a:cs typeface="Times New Roman"/>
            </a:endParaRPr>
          </a:p>
          <a:p>
            <a:pPr algn="just" marL="283845" marR="6350">
              <a:lnSpc>
                <a:spcPct val="95800"/>
              </a:lnSpc>
              <a:spcBef>
                <a:spcPts val="3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Sulla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centralità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della</a:t>
            </a:r>
            <a:r>
              <a:rPr dirty="0" sz="1300" spc="20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Persona,</a:t>
            </a:r>
            <a:r>
              <a:rPr dirty="0" sz="1300" spc="20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sull’uguale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dignità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tutti,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sul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rispetto</a:t>
            </a:r>
            <a:r>
              <a:rPr dirty="0" sz="1300" spc="1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delle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diversità,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sull’accoglienza,</a:t>
            </a:r>
            <a:r>
              <a:rPr dirty="0" sz="1300" spc="2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sulla</a:t>
            </a:r>
            <a:r>
              <a:rPr dirty="0" sz="1300" spc="2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reciprocità</a:t>
            </a:r>
            <a:r>
              <a:rPr dirty="0" sz="1300" spc="2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2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sull’attenzione</a:t>
            </a:r>
            <a:r>
              <a:rPr dirty="0" sz="1300" spc="2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agli</a:t>
            </a:r>
            <a:r>
              <a:rPr dirty="0" sz="1300" spc="2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ultimi,</a:t>
            </a:r>
            <a:r>
              <a:rPr dirty="0" sz="1300" spc="2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ai</a:t>
            </a:r>
            <a:r>
              <a:rPr dirty="0" sz="1300" spc="2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dimenticati</a:t>
            </a:r>
            <a:r>
              <a:rPr dirty="0" sz="1300" spc="2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2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agli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esclusi.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30"/>
              </a:lnSpc>
              <a:spcBef>
                <a:spcPts val="1430"/>
              </a:spcBef>
              <a:buAutoNum type="arabicPeriod" startAt="8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Che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cosa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propone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nuovo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Etica-ed-Economia?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</a:t>
            </a:r>
            <a:r>
              <a:rPr dirty="0" sz="1300" spc="2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guardare</a:t>
            </a:r>
            <a:r>
              <a:rPr dirty="0" sz="1300" spc="2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</a:t>
            </a:r>
            <a:r>
              <a:rPr dirty="0" sz="1300" spc="229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mondo</a:t>
            </a:r>
            <a:r>
              <a:rPr dirty="0" sz="1300" spc="2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come</a:t>
            </a:r>
            <a:r>
              <a:rPr dirty="0" sz="1300" spc="229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229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2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Casa</a:t>
            </a:r>
            <a:r>
              <a:rPr dirty="0" sz="1300" spc="2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Comune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,</a:t>
            </a:r>
            <a:r>
              <a:rPr dirty="0" sz="1300" spc="229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partendo</a:t>
            </a:r>
            <a:r>
              <a:rPr dirty="0" sz="1300" spc="2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dalla</a:t>
            </a:r>
            <a:r>
              <a:rPr dirty="0" sz="1300" spc="2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Famiglia</a:t>
            </a:r>
            <a:r>
              <a:rPr dirty="0" sz="1300" spc="229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229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dalla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Comunità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alle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quali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apparteniamo.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400"/>
              </a:spcBef>
              <a:buAutoNum type="arabicPeriod" startAt="9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può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cambiare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vita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delle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persone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della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società?</a:t>
            </a:r>
            <a:endParaRPr sz="1300">
              <a:latin typeface="Times New Roman"/>
              <a:cs typeface="Times New Roman"/>
            </a:endParaRPr>
          </a:p>
          <a:p>
            <a:pPr marL="283845" marR="571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Unendo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l’efficienza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economica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alla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solidarietà,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rispettando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natura</a:t>
            </a:r>
            <a:r>
              <a:rPr dirty="0" sz="1300" spc="20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utilizzando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le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conoscenze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tecnologie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nostro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tempo.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385"/>
              </a:spcBef>
              <a:buAutoNum type="arabicPeriod" startAt="10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Perché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Etica-ed-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riguarda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il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futuro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del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mondo?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Perché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può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aiutare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l’uomo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valorizzare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maggiormente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propria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dimensione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integrale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costruire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società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più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giusta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solidale.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28189" y="427735"/>
            <a:ext cx="3288665" cy="967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8575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Fondazione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“Etica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ed</a:t>
            </a:r>
            <a:r>
              <a:rPr dirty="0" sz="1300" spc="-2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Economia”</a:t>
            </a:r>
            <a:endParaRPr sz="1300">
              <a:latin typeface="Times New Roman"/>
              <a:cs typeface="Times New Roman"/>
            </a:endParaRPr>
          </a:p>
          <a:p>
            <a:pPr algn="ctr" marL="31750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di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30480">
              <a:lnSpc>
                <a:spcPts val="1530"/>
              </a:lnSpc>
              <a:spcBef>
                <a:spcPts val="520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Movimento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delle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Scuole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6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”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  <a:p>
            <a:pPr algn="ctr" marL="31115">
              <a:lnSpc>
                <a:spcPts val="1290"/>
              </a:lnSpc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462C1"/>
                </a:solidFill>
                <a:latin typeface="Times New Roman"/>
                <a:cs typeface="Times New Roman"/>
              </a:rPr>
              <a:t>-</a:t>
            </a:r>
            <a:r>
              <a:rPr dirty="0" sz="1100" spc="-3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7545" y="479399"/>
            <a:ext cx="990600" cy="8627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10257"/>
            <a:ext cx="6143625" cy="789622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just" marL="12700" marR="5080">
              <a:lnSpc>
                <a:spcPts val="2060"/>
              </a:lnSpc>
              <a:spcBef>
                <a:spcPts val="250"/>
              </a:spcBef>
            </a:pP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Se</a:t>
            </a:r>
            <a:r>
              <a:rPr dirty="0" sz="1800" spc="-7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desideri</a:t>
            </a:r>
            <a:r>
              <a:rPr dirty="0" sz="1800" spc="-7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approfondire,</a:t>
            </a:r>
            <a:r>
              <a:rPr dirty="0" sz="1800" spc="-8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cerca</a:t>
            </a:r>
            <a:r>
              <a:rPr dirty="0" sz="1800" spc="-8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la</a:t>
            </a:r>
            <a:r>
              <a:rPr dirty="0" sz="1800" spc="-7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Scuola</a:t>
            </a:r>
            <a:r>
              <a:rPr dirty="0" sz="1800" spc="-8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di</a:t>
            </a:r>
            <a:r>
              <a:rPr dirty="0" sz="1800" spc="-8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Etica-ed-Economia</a:t>
            </a:r>
            <a:r>
              <a:rPr dirty="0" sz="1800" spc="-8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nel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“bauletto”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che</a:t>
            </a:r>
            <a:r>
              <a:rPr dirty="0" sz="1800" spc="-1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il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“Movimento”</a:t>
            </a:r>
            <a:r>
              <a:rPr dirty="0" sz="1800" spc="-2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più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vicino</a:t>
            </a:r>
            <a:r>
              <a:rPr dirty="0" sz="1800" spc="-3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te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ti</a:t>
            </a:r>
            <a:r>
              <a:rPr dirty="0" sz="1800" spc="-3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può</a:t>
            </a:r>
            <a:r>
              <a:rPr dirty="0" sz="1800" spc="-2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regalare.</a:t>
            </a:r>
            <a:endParaRPr sz="18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05400"/>
              </a:lnSpc>
              <a:spcBef>
                <a:spcPts val="1210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tua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Key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USB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non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è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un</a:t>
            </a:r>
            <a:r>
              <a:rPr dirty="0" sz="1300" spc="-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semplice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supporto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digitale,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l’accesso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-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Scuola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Etica-ed-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Economia.</a:t>
            </a:r>
            <a:r>
              <a:rPr dirty="0" sz="130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Contiene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gli</a:t>
            </a:r>
            <a:r>
              <a:rPr dirty="0" sz="1300" spc="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elementi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</a:t>
            </a:r>
            <a:r>
              <a:rPr dirty="0" sz="1300" spc="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conoscere</a:t>
            </a:r>
            <a:r>
              <a:rPr dirty="0" sz="1300" spc="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il</a:t>
            </a:r>
            <a:r>
              <a:rPr dirty="0" sz="1300" spc="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progetto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poterlo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proporre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a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bambini,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ragazzi,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giovani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adulti.</a:t>
            </a:r>
            <a:endParaRPr sz="1300">
              <a:latin typeface="Times New Roman"/>
              <a:cs typeface="Times New Roman"/>
            </a:endParaRPr>
          </a:p>
          <a:p>
            <a:pPr marL="12700" marR="6985">
              <a:lnSpc>
                <a:spcPct val="105400"/>
              </a:lnSpc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Apri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Key,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scegli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lingua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seleziona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il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percorso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più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adatto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alla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tua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fascia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d’età.</a:t>
            </a:r>
            <a:r>
              <a:rPr dirty="0" sz="1300" spc="50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Crea</a:t>
            </a:r>
            <a:r>
              <a:rPr dirty="0" sz="1300" spc="1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nuovi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contenuti,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diffondi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1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tue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idee</a:t>
            </a:r>
            <a:r>
              <a:rPr dirty="0" sz="1300" spc="1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diventa</a:t>
            </a:r>
            <a:r>
              <a:rPr dirty="0" sz="1300" spc="1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parte</a:t>
            </a:r>
            <a:r>
              <a:rPr dirty="0" sz="1300" spc="1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attiva</a:t>
            </a:r>
            <a:r>
              <a:rPr dirty="0" sz="1300" spc="1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</a:t>
            </a:r>
            <a:r>
              <a:rPr dirty="0" sz="1300" spc="1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un</a:t>
            </a:r>
            <a:r>
              <a:rPr dirty="0" sz="1300" spc="1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cambiamento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condiviso: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insieme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possiamo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migliorare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il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mondo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contribuire</a:t>
            </a:r>
            <a:r>
              <a:rPr dirty="0" sz="1300" spc="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costruire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una</a:t>
            </a:r>
            <a:r>
              <a:rPr dirty="0" sz="1300" spc="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società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più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giusta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solidale.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5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Guida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del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Movimento: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Africa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Madagascar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>
                <a:latin typeface="Times New Roman"/>
                <a:cs typeface="Times New Roman"/>
              </a:rPr>
              <a:t>Marie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Candide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Horace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+261.324003378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mickaelcandide@moov.mg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395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Guida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del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Movimento: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Europa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Lituania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Irena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Kluoniuvienè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+370.68636655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irenkluo@gmail.com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395"/>
              </a:spcBef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Responsabile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Americhe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 Argentina</a:t>
            </a:r>
            <a:endParaRPr sz="1300">
              <a:latin typeface="Times New Roman"/>
              <a:cs typeface="Times New Roman"/>
            </a:endParaRPr>
          </a:p>
          <a:p>
            <a:pPr marL="12700" marR="142557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latin typeface="Times New Roman"/>
                <a:cs typeface="Times New Roman"/>
              </a:rPr>
              <a:t>Patricio/Patricia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Colombo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Murua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+54.93875107802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+54.93875107849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pcmurua@gmail.com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  <a:spcBef>
                <a:spcPts val="355"/>
              </a:spcBef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Responsabile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 Asia –</a:t>
            </a:r>
            <a:r>
              <a:rPr dirty="0" sz="1300" spc="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Cina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</a:pPr>
            <a:r>
              <a:rPr dirty="0" sz="1300">
                <a:latin typeface="Times New Roman"/>
                <a:cs typeface="Times New Roman"/>
              </a:rPr>
              <a:t>Jiang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Hao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(Pietro)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  <a:hlinkClick r:id="rId8"/>
              </a:rPr>
              <a:t>+86.13901615796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9"/>
              </a:rPr>
              <a:t>techcoo@163.com</a:t>
            </a:r>
            <a:r>
              <a:rPr dirty="0" sz="1300" spc="-10">
                <a:latin typeface="Times New Roman"/>
                <a:cs typeface="Times New Roman"/>
                <a:hlinkClick r:id="rId9"/>
              </a:rPr>
              <a:t>;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0"/>
              </a:rPr>
              <a:t>pietro.jiang55@gmail.com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  <a:spcBef>
                <a:spcPts val="360"/>
              </a:spcBef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Responsabile</a:t>
            </a:r>
            <a:r>
              <a:rPr dirty="0" sz="1300" spc="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Australia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</a:pPr>
            <a:r>
              <a:rPr dirty="0" sz="1300">
                <a:latin typeface="Times New Roman"/>
                <a:cs typeface="Times New Roman"/>
              </a:rPr>
              <a:t>Carla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Rigoni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+61.412971909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1"/>
              </a:rPr>
              <a:t>miobiz12@gmail.com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  <a:spcBef>
                <a:spcPts val="35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Referente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per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l’Ungheria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</a:pPr>
            <a:r>
              <a:rPr dirty="0" sz="1300">
                <a:latin typeface="Times New Roman"/>
                <a:cs typeface="Times New Roman"/>
              </a:rPr>
              <a:t>Elio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Baccilieri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+36.308962236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2"/>
              </a:rPr>
              <a:t>eliobaccilieri52@gmail.com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  <a:spcBef>
                <a:spcPts val="36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Referenti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per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il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Brasile</a:t>
            </a:r>
            <a:endParaRPr sz="1300">
              <a:latin typeface="Times New Roman"/>
              <a:cs typeface="Times New Roman"/>
            </a:endParaRPr>
          </a:p>
          <a:p>
            <a:pPr marL="12700" marR="1031875">
              <a:lnSpc>
                <a:spcPct val="76900"/>
              </a:lnSpc>
              <a:spcBef>
                <a:spcPts val="200"/>
              </a:spcBef>
            </a:pPr>
            <a:r>
              <a:rPr dirty="0" sz="1300">
                <a:latin typeface="Times New Roman"/>
                <a:cs typeface="Times New Roman"/>
              </a:rPr>
              <a:t>Danilo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D’Attanasio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Esposito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+39.328.6872597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3"/>
              </a:rPr>
              <a:t>danilodattanasio@gmail.com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Janessa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Pagnussat +55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(54)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9</a:t>
            </a:r>
            <a:r>
              <a:rPr dirty="0" sz="1300" spc="-10">
                <a:latin typeface="Times New Roman"/>
                <a:cs typeface="Times New Roman"/>
              </a:rPr>
              <a:t> 9972-</a:t>
            </a:r>
            <a:r>
              <a:rPr dirty="0" sz="1300">
                <a:latin typeface="Times New Roman"/>
                <a:cs typeface="Times New Roman"/>
              </a:rPr>
              <a:t>3754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4"/>
              </a:rPr>
              <a:t>janessapagnussat@hotmail.com</a:t>
            </a:r>
            <a:r>
              <a:rPr dirty="0" sz="1300" spc="-10">
                <a:latin typeface="Times New Roman"/>
                <a:cs typeface="Times New Roman"/>
                <a:hlinkClick r:id="rId14"/>
              </a:rPr>
              <a:t>;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5"/>
              </a:rPr>
              <a:t>janessa.pagnussat@ufn.edu.br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  <a:spcBef>
                <a:spcPts val="36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Referente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per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il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Perù</a:t>
            </a:r>
            <a:endParaRPr sz="1300">
              <a:latin typeface="Times New Roman"/>
              <a:cs typeface="Times New Roman"/>
            </a:endParaRPr>
          </a:p>
          <a:p>
            <a:pPr marL="12700" marR="1067435">
              <a:lnSpc>
                <a:spcPct val="76900"/>
              </a:lnSpc>
              <a:spcBef>
                <a:spcPts val="200"/>
              </a:spcBef>
            </a:pPr>
            <a:r>
              <a:rPr dirty="0" sz="1300">
                <a:latin typeface="Times New Roman"/>
                <a:cs typeface="Times New Roman"/>
              </a:rPr>
              <a:t>Gustavo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Muñoz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Valdez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+51.951637966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6"/>
              </a:rPr>
              <a:t>gmunoz@siembrasostenible.com</a:t>
            </a:r>
            <a:r>
              <a:rPr dirty="0" sz="1300" spc="-10">
                <a:latin typeface="Times New Roman"/>
                <a:cs typeface="Times New Roman"/>
                <a:hlinkClick r:id="rId16"/>
              </a:rPr>
              <a:t>;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7"/>
              </a:rPr>
              <a:t>gm2050@gmail.com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  <a:spcBef>
                <a:spcPts val="36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Fondatore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sede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in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00"/>
              </a:lnSpc>
            </a:pPr>
            <a:r>
              <a:rPr dirty="0" sz="1300">
                <a:latin typeface="Times New Roman"/>
                <a:cs typeface="Times New Roman"/>
              </a:rPr>
              <a:t>Tullio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Chiminazzo +39.335.6789943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8"/>
              </a:rPr>
              <a:t>tullio@tulliochiminazzo.it</a:t>
            </a:r>
            <a:r>
              <a:rPr dirty="0" sz="130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9"/>
              </a:rPr>
              <a:t>unietica@unietica.net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360"/>
              </a:spcBef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Fondazione</a:t>
            </a:r>
            <a:r>
              <a:rPr dirty="0" sz="1300" spc="-6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“Etica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ed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Economia”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di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+39.379.3713258</a:t>
            </a:r>
            <a:r>
              <a:rPr dirty="0" sz="1300" spc="29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0"/>
              </a:rPr>
              <a:t>unietica@unietica.it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1425"/>
              </a:spcBef>
            </a:pP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Roma</a:t>
            </a:r>
            <a:r>
              <a:rPr dirty="0" sz="1300" spc="-2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-</a:t>
            </a:r>
            <a:r>
              <a:rPr dirty="0" sz="1300" spc="-2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300" spc="-2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300" spc="-2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Grappa,</a:t>
            </a:r>
            <a:r>
              <a:rPr dirty="0" sz="1300" spc="-2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17</a:t>
            </a:r>
            <a:r>
              <a:rPr dirty="0" sz="1300" spc="-2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maggio</a:t>
            </a:r>
            <a:r>
              <a:rPr dirty="0" sz="1300" spc="-2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2001</a:t>
            </a:r>
            <a:r>
              <a:rPr dirty="0" sz="1300" spc="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-</a:t>
            </a:r>
            <a:r>
              <a:rPr dirty="0" sz="1300" spc="-1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17</a:t>
            </a:r>
            <a:r>
              <a:rPr dirty="0" sz="1300" spc="-2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3A3838"/>
                </a:solidFill>
                <a:latin typeface="Times New Roman"/>
                <a:cs typeface="Times New Roman"/>
              </a:rPr>
              <a:t>maggio</a:t>
            </a:r>
            <a:r>
              <a:rPr dirty="0" sz="1300" spc="-2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20">
                <a:solidFill>
                  <a:srgbClr val="3A3838"/>
                </a:solidFill>
                <a:latin typeface="Times New Roman"/>
                <a:cs typeface="Times New Roman"/>
              </a:rPr>
              <a:t>2026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i="1">
                <a:solidFill>
                  <a:srgbClr val="767070"/>
                </a:solidFill>
                <a:latin typeface="Times New Roman"/>
                <a:cs typeface="Times New Roman"/>
              </a:rPr>
              <a:t>Tullio</a:t>
            </a:r>
            <a:r>
              <a:rPr dirty="0" sz="1300" spc="-65" i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i="1">
                <a:solidFill>
                  <a:srgbClr val="767070"/>
                </a:solidFill>
                <a:latin typeface="Times New Roman"/>
                <a:cs typeface="Times New Roman"/>
              </a:rPr>
              <a:t>Chiminazzo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EC5A2F02-59D9-45AF-BE25-A9A6B17AFDDD}"/>
</file>

<file path=customXml/itemProps2.xml><?xml version="1.0" encoding="utf-8"?>
<ds:datastoreItem xmlns:ds="http://schemas.openxmlformats.org/officeDocument/2006/customXml" ds:itemID="{5FACD7EE-F6C2-4E9B-85F3-91250D933C49}"/>
</file>

<file path=customXml/itemProps3.xml><?xml version="1.0" encoding="utf-8"?>
<ds:datastoreItem xmlns:ds="http://schemas.openxmlformats.org/officeDocument/2006/customXml" ds:itemID="{856D65B7-65A7-442D-B24C-D7480B68728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 di Microsoft Office</dc:creator>
  <dcterms:created xsi:type="dcterms:W3CDTF">2026-09-18T14:07:40Z</dcterms:created>
  <dcterms:modified xsi:type="dcterms:W3CDTF">2026-09-18T14:07:40Z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2026-09-11T00:00:00Z</vt:filetime>
  </property>
  <property fmtid="{D5CDD505-2E9C-101B-9397-08002B2CF9AE}" pid="4" name="Creator">
    <vt:lpwstr>Microsoft® Word 2024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Word 2024</vt:lpwstr>
  </property>
  <property fmtid="{D5CDD505-2E9C-101B-9397-08002B2CF9AE}" pid="7" name="ContentTypeId">
    <vt:lpwstr>0x010100501903D18363944EAB3DA1BC55680180</vt:lpwstr>
  </property>
</Properties>
</file>