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718" y="695703"/>
            <a:ext cx="830747" cy="826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57545" y="659739"/>
            <a:ext cx="990600" cy="8627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hyperlink" Target="mailto:mickaelcandide@moov.mg" TargetMode="External"/><Relationship Id="rId5" Type="http://schemas.openxmlformats.org/officeDocument/2006/relationships/hyperlink" Target="mailto:irenkluo@gmail.com" TargetMode="External"/><Relationship Id="rId6" Type="http://schemas.openxmlformats.org/officeDocument/2006/relationships/hyperlink" Target="mailto:pcmurua@gmail.com" TargetMode="External"/><Relationship Id="rId7" Type="http://schemas.openxmlformats.org/officeDocument/2006/relationships/hyperlink" Target="mailto:techcoo@163.com" TargetMode="External"/><Relationship Id="rId8" Type="http://schemas.openxmlformats.org/officeDocument/2006/relationships/hyperlink" Target="mailto:pietro.jiang55@gmail.com" TargetMode="External"/><Relationship Id="rId9" Type="http://schemas.openxmlformats.org/officeDocument/2006/relationships/hyperlink" Target="mailto:miobiz12@gmail.com" TargetMode="External"/><Relationship Id="rId10" Type="http://schemas.openxmlformats.org/officeDocument/2006/relationships/hyperlink" Target="mailto:eliobaccilieri52@gmail.com" TargetMode="External"/><Relationship Id="rId11" Type="http://schemas.openxmlformats.org/officeDocument/2006/relationships/hyperlink" Target="mailto:danilodattanasio@gmail.com" TargetMode="External"/><Relationship Id="rId12" Type="http://schemas.openxmlformats.org/officeDocument/2006/relationships/hyperlink" Target="mailto:janessapagnussat@hotmail.com" TargetMode="External"/><Relationship Id="rId13" Type="http://schemas.openxmlformats.org/officeDocument/2006/relationships/hyperlink" Target="mailto:janessa.pagnussat@ufn.edu.br" TargetMode="External"/><Relationship Id="rId14" Type="http://schemas.openxmlformats.org/officeDocument/2006/relationships/hyperlink" Target="mailto:gmunoz@siembrasostenible.com" TargetMode="External"/><Relationship Id="rId15" Type="http://schemas.openxmlformats.org/officeDocument/2006/relationships/hyperlink" Target="mailto:gm2050@gmail.com" TargetMode="External"/><Relationship Id="rId16" Type="http://schemas.openxmlformats.org/officeDocument/2006/relationships/hyperlink" Target="mailto:tullio@tulliochiminazzo.it" TargetMode="External"/><Relationship Id="rId17" Type="http://schemas.openxmlformats.org/officeDocument/2006/relationships/hyperlink" Target="mailto:unietica@unietica.net" TargetMode="External"/><Relationship Id="rId18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027" y="602081"/>
            <a:ext cx="6350000" cy="9127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647825" marR="1570355">
              <a:lnSpc>
                <a:spcPct val="107900"/>
              </a:lnSpc>
              <a:spcBef>
                <a:spcPts val="95"/>
              </a:spcBef>
            </a:pPr>
            <a:r>
              <a:rPr dirty="0" sz="1400" spc="-25">
                <a:latin typeface="SimSun"/>
                <a:cs typeface="SimSun"/>
              </a:rPr>
              <a:t>格拉帕迪巴萨诺“伦理与经济” 基金会</a:t>
            </a:r>
            <a:r>
              <a:rPr dirty="0" sz="1400" spc="-70">
                <a:solidFill>
                  <a:srgbClr val="FF0000"/>
                </a:solidFill>
                <a:latin typeface="SimSun"/>
                <a:cs typeface="SimSun"/>
              </a:rPr>
              <a:t>全球 “伦理与经济” 运动</a:t>
            </a:r>
            <a:endParaRPr sz="1400">
              <a:latin typeface="SimSun"/>
              <a:cs typeface="SimSun"/>
            </a:endParaRPr>
          </a:p>
          <a:p>
            <a:pPr algn="ctr" marL="70485">
              <a:lnSpc>
                <a:spcPct val="100000"/>
              </a:lnSpc>
              <a:spcBef>
                <a:spcPts val="150"/>
              </a:spcBef>
            </a:pPr>
            <a:r>
              <a:rPr dirty="0" sz="1100">
                <a:latin typeface="SimSun"/>
                <a:cs typeface="SimSun"/>
              </a:rPr>
              <a:t>官网：</a:t>
            </a:r>
            <a:r>
              <a:rPr dirty="0" u="sng" sz="110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25" b="1">
                <a:solidFill>
                  <a:srgbClr val="2D74B5"/>
                </a:solidFill>
                <a:latin typeface="Times New Roman"/>
                <a:cs typeface="Times New Roman"/>
              </a:rPr>
              <a:t> - </a:t>
            </a:r>
            <a:r>
              <a:rPr dirty="0" u="sng" sz="1100" spc="-1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 marL="2585720" marR="2326640">
              <a:lnSpc>
                <a:spcPct val="142900"/>
              </a:lnSpc>
            </a:pPr>
            <a:r>
              <a:rPr dirty="0" sz="1400" spc="-30" b="1">
                <a:latin typeface="Microsoft YaHei"/>
                <a:cs typeface="Microsoft YaHei"/>
              </a:rPr>
              <a:t>伦理与经济 - 十戒</a:t>
            </a:r>
            <a:r>
              <a:rPr dirty="0" sz="1400" spc="-15" b="1">
                <a:solidFill>
                  <a:srgbClr val="FF0000"/>
                </a:solidFill>
                <a:latin typeface="Microsoft YaHei"/>
                <a:cs typeface="Microsoft YaHei"/>
              </a:rPr>
              <a:t>给你的十条纲要</a:t>
            </a:r>
            <a:endParaRPr sz="1400">
              <a:latin typeface="Microsoft YaHei"/>
              <a:cs typeface="Microsoft YaHei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240665" algn="l"/>
              </a:tabLst>
            </a:pPr>
            <a:r>
              <a:rPr dirty="0" sz="1200" spc="-10">
                <a:latin typeface="Microsoft YaHei Light"/>
                <a:cs typeface="Microsoft YaHei Light"/>
              </a:rPr>
              <a:t>什么是伦理与经济？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Microsoft YaHei Light"/>
                <a:cs typeface="Microsoft YaHei Light"/>
              </a:rPr>
              <a:t>它是一门全新的经济学科，将人重新置于一切社会、经济与文化活动的核心。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buAutoNum type="arabicPeriod" startAt="2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伦理与经济因何诞生？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Microsoft YaHei Light"/>
                <a:cs typeface="Microsoft YaHei Light"/>
              </a:rPr>
              <a:t>源于世界北方人群与南方人群之间的相遇与理念共享。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buAutoNum type="arabicPeriod" startAt="3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伦理与经济诞生于何时？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0"/>
              </a:spcBef>
            </a:pPr>
            <a:r>
              <a:rPr dirty="0" sz="1200" spc="-5">
                <a:latin typeface="Microsoft YaHei Light"/>
                <a:cs typeface="Microsoft YaHei Light"/>
              </a:rPr>
              <a:t>诞生于九十年代初，源自实践经验，以及世界上不同文化、传统与现实之间的交流碰撞。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buAutoNum type="arabicPeriod" startAt="4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伦理与经济为何诞生？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0"/>
              </a:spcBef>
            </a:pPr>
            <a:r>
              <a:rPr dirty="0" sz="1200" spc="-5">
                <a:latin typeface="Microsoft YaHei Light"/>
                <a:cs typeface="Microsoft YaHei Light"/>
              </a:rPr>
              <a:t>因为经济创造财富的同时，必须服务于人、完整的个体以及整个人类共同体。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buAutoNum type="arabicPeriod" startAt="5"/>
              <a:tabLst>
                <a:tab pos="239395" algn="l"/>
              </a:tabLst>
            </a:pPr>
            <a:r>
              <a:rPr dirty="0" sz="1200" spc="-10">
                <a:latin typeface="Microsoft YaHei Light"/>
                <a:cs typeface="Microsoft YaHei Light"/>
              </a:rPr>
              <a:t>伦理与经济面向谁？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Microsoft YaHei Light"/>
                <a:cs typeface="Microsoft YaHei Light"/>
              </a:rPr>
              <a:t>面向所有展望未来的人，从孩童、少年到青年。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buAutoNum type="arabicPeriod" startAt="6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伦理与经济想要解决什么问题？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5"/>
              </a:spcBef>
            </a:pPr>
            <a:r>
              <a:rPr dirty="0" sz="1200" spc="-5">
                <a:latin typeface="Microsoft YaHei Light"/>
                <a:cs typeface="Microsoft YaHei Light"/>
              </a:rPr>
              <a:t>苦难与贫困，为所有人构建更美好的福祉与幸福前景。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8760" indent="-226060">
              <a:lnSpc>
                <a:spcPct val="100000"/>
              </a:lnSpc>
              <a:buAutoNum type="arabicPeriod" startAt="7"/>
              <a:tabLst>
                <a:tab pos="238760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伦理与经济建立在哪些原则之上？</a:t>
            </a:r>
            <a:endParaRPr sz="1200">
              <a:latin typeface="Microsoft YaHei Light"/>
              <a:cs typeface="Microsoft YaHei Light"/>
            </a:endParaRPr>
          </a:p>
          <a:p>
            <a:pPr marL="241300" marR="5080">
              <a:lnSpc>
                <a:spcPct val="138300"/>
              </a:lnSpc>
            </a:pPr>
            <a:r>
              <a:rPr dirty="0" sz="1200" spc="-5">
                <a:latin typeface="Microsoft YaHei Light"/>
                <a:cs typeface="Microsoft YaHei Light"/>
              </a:rPr>
              <a:t>以人为中心、人人拥有同等尊严、尊重多元差异、包容接纳、互惠互助，关怀底层、被遗忘</a:t>
            </a:r>
            <a:r>
              <a:rPr dirty="0" sz="1200" spc="-10">
                <a:latin typeface="Microsoft YaHei Light"/>
                <a:cs typeface="Microsoft YaHei Light"/>
              </a:rPr>
              <a:t>者与被排斥者。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spcBef>
                <a:spcPts val="5"/>
              </a:spcBef>
              <a:buAutoNum type="arabicPeriod" startAt="8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伦理与经济提出了什么新主张？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0"/>
              </a:spcBef>
            </a:pPr>
            <a:r>
              <a:rPr dirty="0" sz="1200" spc="-5">
                <a:latin typeface="Microsoft YaHei Light"/>
                <a:cs typeface="Microsoft YaHei Light"/>
              </a:rPr>
              <a:t>把世界看作共同家园，从我们所属的家庭与共同体出发。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它将如何改变人的生活与社会？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0"/>
              </a:spcBef>
            </a:pPr>
            <a:r>
              <a:rPr dirty="0" sz="1200" spc="-5">
                <a:latin typeface="Microsoft YaHei Light"/>
                <a:cs typeface="Microsoft YaHei Light"/>
              </a:rPr>
              <a:t>融合经济效率与团结互助，敬畏自然，善用当代知识与技术。</a:t>
            </a:r>
            <a:endParaRPr sz="1200">
              <a:latin typeface="Microsoft YaHei Light"/>
              <a:cs typeface="Microsoft YaHei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Microsoft YaHei Light"/>
              <a:cs typeface="Microsoft YaHei Light"/>
            </a:endParaRPr>
          </a:p>
          <a:p>
            <a:pPr marL="239395" indent="-226695">
              <a:lnSpc>
                <a:spcPct val="100000"/>
              </a:lnSpc>
              <a:spcBef>
                <a:spcPts val="5"/>
              </a:spcBef>
              <a:buAutoNum type="arabicPeriod" startAt="10"/>
              <a:tabLst>
                <a:tab pos="239395" algn="l"/>
              </a:tabLst>
            </a:pPr>
            <a:r>
              <a:rPr dirty="0" sz="1200" spc="-5">
                <a:latin typeface="Microsoft YaHei Light"/>
                <a:cs typeface="Microsoft YaHei Light"/>
              </a:rPr>
              <a:t>为什么伦理与经济关乎世界的未来？</a:t>
            </a:r>
            <a:endParaRPr sz="1200">
              <a:latin typeface="Microsoft YaHei Light"/>
              <a:cs typeface="Microsoft YaHei Light"/>
            </a:endParaRPr>
          </a:p>
          <a:p>
            <a:pPr marL="241300">
              <a:lnSpc>
                <a:spcPct val="100000"/>
              </a:lnSpc>
              <a:spcBef>
                <a:spcPts val="550"/>
              </a:spcBef>
            </a:pPr>
            <a:r>
              <a:rPr dirty="0" sz="1200" spc="-5">
                <a:latin typeface="Microsoft YaHei Light"/>
                <a:cs typeface="Microsoft YaHei Light"/>
              </a:rPr>
              <a:t>因为它能够帮助人更好地实现完整的自我价值，建设一个更加公正、互助的社会。</a:t>
            </a:r>
            <a:endParaRPr sz="1200">
              <a:latin typeface="Microsoft YaHei Light"/>
              <a:cs typeface="Microsoft YaHei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02081"/>
            <a:ext cx="6069965" cy="9163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419225" marR="1518285">
              <a:lnSpc>
                <a:spcPct val="107900"/>
              </a:lnSpc>
              <a:spcBef>
                <a:spcPts val="95"/>
              </a:spcBef>
            </a:pPr>
            <a:r>
              <a:rPr dirty="0" sz="1400" spc="-25">
                <a:latin typeface="SimSun"/>
                <a:cs typeface="SimSun"/>
              </a:rPr>
              <a:t>格拉帕迪巴萨诺“伦理与经济” 基金会</a:t>
            </a:r>
            <a:r>
              <a:rPr dirty="0" sz="1400" spc="-70">
                <a:solidFill>
                  <a:srgbClr val="FF0000"/>
                </a:solidFill>
                <a:latin typeface="SimSun"/>
                <a:cs typeface="SimSun"/>
              </a:rPr>
              <a:t>全球 “伦理与经济” 运动</a:t>
            </a:r>
            <a:endParaRPr sz="1400">
              <a:latin typeface="SimSun"/>
              <a:cs typeface="SimSun"/>
            </a:endParaRPr>
          </a:p>
          <a:p>
            <a:pPr algn="ctr" marR="97790">
              <a:lnSpc>
                <a:spcPct val="100000"/>
              </a:lnSpc>
              <a:spcBef>
                <a:spcPts val="150"/>
              </a:spcBef>
            </a:pPr>
            <a:r>
              <a:rPr dirty="0" sz="1100">
                <a:latin typeface="SimSun"/>
                <a:cs typeface="SimSun"/>
              </a:rPr>
              <a:t>官网：</a:t>
            </a:r>
            <a:r>
              <a:rPr dirty="0" u="sng" sz="110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25" b="1">
                <a:solidFill>
                  <a:srgbClr val="2D74B5"/>
                </a:solidFill>
                <a:latin typeface="Times New Roman"/>
                <a:cs typeface="Times New Roman"/>
              </a:rPr>
              <a:t> - </a:t>
            </a:r>
            <a:r>
              <a:rPr dirty="0" u="sng" sz="1100" spc="-1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25">
                <a:solidFill>
                  <a:srgbClr val="2D74B5"/>
                </a:solidFill>
                <a:latin typeface="Microsoft YaHei Light"/>
                <a:cs typeface="Microsoft YaHei Light"/>
              </a:rPr>
              <a:t>如果你希望深入了解，可以向就近的运动组织申领 “工具箱”，里面有伦理与经济学校相关资料。</a:t>
            </a:r>
            <a:endParaRPr sz="1050">
              <a:latin typeface="Microsoft YaHei Light"/>
              <a:cs typeface="Microsoft YaHei Light"/>
            </a:endParaRPr>
          </a:p>
          <a:p>
            <a:pPr marL="12700" marR="5080">
              <a:lnSpc>
                <a:spcPct val="142900"/>
              </a:lnSpc>
              <a:spcBef>
                <a:spcPts val="1800"/>
              </a:spcBef>
            </a:pPr>
            <a:r>
              <a:rPr dirty="0" sz="1050" spc="-5">
                <a:latin typeface="Microsoft YaHei Light"/>
                <a:cs typeface="Microsoft YaHei Light"/>
              </a:rPr>
              <a:t>你的 </a:t>
            </a:r>
            <a:r>
              <a:rPr dirty="0" sz="1050">
                <a:latin typeface="Microsoft YaHei Light"/>
                <a:cs typeface="Microsoft YaHei Light"/>
              </a:rPr>
              <a:t>U</a:t>
            </a:r>
            <a:r>
              <a:rPr dirty="0" sz="1050" spc="-20">
                <a:latin typeface="Microsoft YaHei Light"/>
                <a:cs typeface="Microsoft YaHei Light"/>
              </a:rPr>
              <a:t> 盘不只是一个数字存储介质，更是进入伦理与经济学校的入口。盘内包含了解该项目的全部资</a:t>
            </a:r>
            <a:r>
              <a:rPr dirty="0" sz="1050" spc="500">
                <a:latin typeface="Microsoft YaHei Light"/>
                <a:cs typeface="Microsoft YaHei Light"/>
              </a:rPr>
              <a:t> </a:t>
            </a:r>
            <a:r>
              <a:rPr dirty="0" sz="1050" spc="-15">
                <a:latin typeface="Microsoft YaHei Light"/>
                <a:cs typeface="Microsoft YaHei Light"/>
              </a:rPr>
              <a:t>料，可供向儿童、青少年以及成年人宣讲介绍。打开 </a:t>
            </a:r>
            <a:r>
              <a:rPr dirty="0" sz="1050">
                <a:latin typeface="Microsoft YaHei Light"/>
                <a:cs typeface="Microsoft YaHei Light"/>
              </a:rPr>
              <a:t>U</a:t>
            </a:r>
            <a:r>
              <a:rPr dirty="0" sz="1050" spc="-20">
                <a:latin typeface="Microsoft YaHei Light"/>
                <a:cs typeface="Microsoft YaHei Light"/>
              </a:rPr>
              <a:t> 盘，选择语言，挑选适配你年龄段的学习路径。创作新内容，传播你的理念，成为这场共同变革的积极参与者：携手我们可以改善世界，助力构建一个更加公正、互助的社会。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050" spc="-20">
                <a:latin typeface="Microsoft YaHei Light"/>
                <a:cs typeface="Microsoft YaHei Light"/>
              </a:rPr>
              <a:t>运动负责人名录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dirty="0" sz="1050" spc="-20">
                <a:latin typeface="Microsoft YaHei Light"/>
                <a:cs typeface="Microsoft YaHei Light"/>
              </a:rPr>
              <a:t>非洲 – 马达加斯加负责人</a:t>
            </a:r>
            <a:endParaRPr sz="1050">
              <a:latin typeface="Microsoft YaHei Light"/>
              <a:cs typeface="Microsoft YaHei Light"/>
            </a:endParaRPr>
          </a:p>
          <a:p>
            <a:pPr marL="12700" marR="1808480">
              <a:lnSpc>
                <a:spcPts val="1800"/>
              </a:lnSpc>
              <a:spcBef>
                <a:spcPts val="150"/>
              </a:spcBef>
            </a:pPr>
            <a:r>
              <a:rPr dirty="0" sz="1100" spc="-25">
                <a:latin typeface="Microsoft YaHei Light"/>
                <a:cs typeface="Microsoft YaHei Light"/>
              </a:rPr>
              <a:t>Marie</a:t>
            </a:r>
            <a:r>
              <a:rPr dirty="0" sz="1100" spc="-30">
                <a:latin typeface="Microsoft YaHei Light"/>
                <a:cs typeface="Microsoft YaHei Light"/>
              </a:rPr>
              <a:t> Candide</a:t>
            </a:r>
            <a:r>
              <a:rPr dirty="0" sz="1100" spc="-35">
                <a:latin typeface="Microsoft YaHei Light"/>
                <a:cs typeface="Microsoft YaHei Light"/>
              </a:rPr>
              <a:t> </a:t>
            </a:r>
            <a:r>
              <a:rPr dirty="0" sz="1100" spc="-25">
                <a:latin typeface="Microsoft YaHei Light"/>
                <a:cs typeface="Microsoft YaHei Light"/>
              </a:rPr>
              <a:t>Horace</a:t>
            </a:r>
            <a:r>
              <a:rPr dirty="0" sz="1100" spc="-30">
                <a:latin typeface="Microsoft YaHei Light"/>
                <a:cs typeface="Microsoft YaHei Light"/>
              </a:rPr>
              <a:t> </a:t>
            </a:r>
            <a:r>
              <a:rPr dirty="0" sz="1050" spc="10">
                <a:latin typeface="Microsoft YaHei Light"/>
                <a:cs typeface="Microsoft YaHei Light"/>
              </a:rPr>
              <a:t>玛丽・康迪德・奥拉斯 电话：+</a:t>
            </a:r>
            <a:r>
              <a:rPr dirty="0" sz="1050" spc="-10">
                <a:latin typeface="Microsoft YaHei Light"/>
                <a:cs typeface="Microsoft YaHei Light"/>
              </a:rPr>
              <a:t>261.324003378</a:t>
            </a:r>
            <a:r>
              <a:rPr dirty="0" sz="1050" spc="-5">
                <a:latin typeface="Microsoft YaHei Light"/>
                <a:cs typeface="Microsoft YaHei Light"/>
              </a:rPr>
              <a:t>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4"/>
              </a:rPr>
              <a:t>mickaelcandide@moov.mg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20">
                <a:latin typeface="Microsoft YaHei Light"/>
                <a:cs typeface="Microsoft YaHei Light"/>
              </a:rPr>
              <a:t>欧洲 – 立陶宛负责人</a:t>
            </a:r>
            <a:endParaRPr sz="1050">
              <a:latin typeface="Microsoft YaHei Light"/>
              <a:cs typeface="Microsoft YaHei Light"/>
            </a:endParaRPr>
          </a:p>
          <a:p>
            <a:pPr marL="12700" marR="527050">
              <a:lnSpc>
                <a:spcPts val="1800"/>
              </a:lnSpc>
              <a:spcBef>
                <a:spcPts val="150"/>
              </a:spcBef>
            </a:pPr>
            <a:r>
              <a:rPr dirty="0" sz="1100" spc="-20">
                <a:latin typeface="Microsoft YaHei Light"/>
                <a:cs typeface="Microsoft YaHei Light"/>
              </a:rPr>
              <a:t>Irena</a:t>
            </a:r>
            <a:r>
              <a:rPr dirty="0" sz="1100" spc="-65">
                <a:latin typeface="Microsoft YaHei Light"/>
                <a:cs typeface="Microsoft YaHei Light"/>
              </a:rPr>
              <a:t> </a:t>
            </a:r>
            <a:r>
              <a:rPr dirty="0" sz="1100" spc="-20">
                <a:latin typeface="Microsoft YaHei Light"/>
                <a:cs typeface="Microsoft YaHei Light"/>
              </a:rPr>
              <a:t>Kluoniuviene</a:t>
            </a:r>
            <a:r>
              <a:rPr dirty="0" sz="1100" spc="210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伊雷娜・克卢纽维恩 电话：+</a:t>
            </a:r>
            <a:r>
              <a:rPr dirty="0" sz="1050">
                <a:latin typeface="Microsoft YaHei Light"/>
                <a:cs typeface="Microsoft YaHei Light"/>
              </a:rPr>
              <a:t>370.68636655</a:t>
            </a:r>
            <a:r>
              <a:rPr dirty="0" sz="1050" spc="110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5"/>
              </a:rPr>
              <a:t>irenkluo@gmail.com</a:t>
            </a:r>
            <a:r>
              <a:rPr dirty="0" sz="1050" spc="-15">
                <a:latin typeface="Microsoft YaHei Light"/>
                <a:cs typeface="Microsoft YaHei Light"/>
              </a:rPr>
              <a:t>美洲负责人 – 阿根廷</a:t>
            </a:r>
            <a:endParaRPr sz="1050">
              <a:latin typeface="Microsoft YaHei Light"/>
              <a:cs typeface="Microsoft YaHei Light"/>
            </a:endParaRPr>
          </a:p>
          <a:p>
            <a:pPr marL="12700" marR="1567815">
              <a:lnSpc>
                <a:spcPts val="1800"/>
              </a:lnSpc>
            </a:pPr>
            <a:r>
              <a:rPr dirty="0" sz="1100" spc="-30">
                <a:latin typeface="Microsoft YaHei Light"/>
                <a:cs typeface="Microsoft YaHei Light"/>
              </a:rPr>
              <a:t>Patrico/Patricia</a:t>
            </a:r>
            <a:r>
              <a:rPr dirty="0" sz="1100" spc="-35">
                <a:latin typeface="Microsoft YaHei Light"/>
                <a:cs typeface="Microsoft YaHei Light"/>
              </a:rPr>
              <a:t> </a:t>
            </a:r>
            <a:r>
              <a:rPr dirty="0" sz="1100" spc="-30">
                <a:latin typeface="Microsoft YaHei Light"/>
                <a:cs typeface="Microsoft YaHei Light"/>
              </a:rPr>
              <a:t>Colombo</a:t>
            </a:r>
            <a:r>
              <a:rPr dirty="0" sz="1100" spc="-50">
                <a:latin typeface="Microsoft YaHei Light"/>
                <a:cs typeface="Microsoft YaHei Light"/>
              </a:rPr>
              <a:t> </a:t>
            </a:r>
            <a:r>
              <a:rPr dirty="0" sz="1100">
                <a:latin typeface="Microsoft YaHei Light"/>
                <a:cs typeface="Microsoft YaHei Light"/>
              </a:rPr>
              <a:t>Murua</a:t>
            </a:r>
            <a:r>
              <a:rPr dirty="0" sz="1100" spc="260">
                <a:latin typeface="Microsoft YaHei Light"/>
                <a:cs typeface="Microsoft YaHei Light"/>
              </a:rPr>
              <a:t> </a:t>
            </a:r>
            <a:r>
              <a:rPr dirty="0" sz="1050" spc="-30">
                <a:latin typeface="Microsoft YaHei Light"/>
                <a:cs typeface="Microsoft YaHei Light"/>
              </a:rPr>
              <a:t>帕特里西奥 / 帕特里夏・科隆博・穆鲁阿</a:t>
            </a:r>
            <a:r>
              <a:rPr dirty="0" sz="1050" spc="-10">
                <a:latin typeface="Microsoft YaHei Light"/>
                <a:cs typeface="Microsoft YaHei Light"/>
              </a:rPr>
              <a:t>电话：+54.93875107802 / </a:t>
            </a:r>
            <a:r>
              <a:rPr dirty="0" sz="1050">
                <a:latin typeface="Microsoft YaHei Light"/>
                <a:cs typeface="Microsoft YaHei Light"/>
              </a:rPr>
              <a:t>+54.93875107849</a:t>
            </a:r>
            <a:r>
              <a:rPr dirty="0" sz="1050" spc="114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6"/>
              </a:rPr>
              <a:t>pcmurua@gmail.com</a:t>
            </a:r>
            <a:r>
              <a:rPr dirty="0" sz="1050" spc="-15">
                <a:latin typeface="Microsoft YaHei Light"/>
                <a:cs typeface="Microsoft YaHei Light"/>
              </a:rPr>
              <a:t>亚洲负责人 – 中国</a:t>
            </a:r>
            <a:endParaRPr sz="1050">
              <a:latin typeface="Microsoft YaHei Light"/>
              <a:cs typeface="Microsoft YaHei Light"/>
            </a:endParaRPr>
          </a:p>
          <a:p>
            <a:pPr marL="12700" marR="395605">
              <a:lnSpc>
                <a:spcPts val="1800"/>
              </a:lnSpc>
            </a:pPr>
            <a:r>
              <a:rPr dirty="0" sz="1050">
                <a:latin typeface="Microsoft YaHei Light"/>
                <a:cs typeface="Microsoft YaHei Light"/>
              </a:rPr>
              <a:t>江浩</a:t>
            </a:r>
            <a:r>
              <a:rPr dirty="0" sz="1050" spc="-10">
                <a:latin typeface="Microsoft YaHei Light"/>
                <a:cs typeface="Microsoft YaHei Light"/>
              </a:rPr>
              <a:t>（Pietro）电话：+</a:t>
            </a:r>
            <a:r>
              <a:rPr dirty="0" sz="1050">
                <a:latin typeface="Microsoft YaHei Light"/>
                <a:cs typeface="Microsoft YaHei Light"/>
              </a:rPr>
              <a:t>86.13901615796</a:t>
            </a:r>
            <a:r>
              <a:rPr dirty="0" sz="1050" spc="114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7"/>
              </a:rPr>
              <a:t>techcoo@163.com</a:t>
            </a:r>
            <a:r>
              <a:rPr dirty="0" sz="1050" spc="-10">
                <a:solidFill>
                  <a:srgbClr val="2D74B5"/>
                </a:solidFill>
                <a:latin typeface="Microsoft YaHei Light"/>
                <a:cs typeface="Microsoft YaHei Light"/>
              </a:rPr>
              <a:t>；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8"/>
              </a:rPr>
              <a:t>pietro.jiang55@gmail.com</a:t>
            </a:r>
            <a:r>
              <a:rPr dirty="0" sz="1050" spc="-20">
                <a:latin typeface="Microsoft YaHei Light"/>
                <a:cs typeface="Microsoft YaHei Light"/>
              </a:rPr>
              <a:t>澳大利亚负责人</a:t>
            </a:r>
            <a:endParaRPr sz="1050">
              <a:latin typeface="Microsoft YaHei Light"/>
              <a:cs typeface="Microsoft YaHei Light"/>
            </a:endParaRPr>
          </a:p>
          <a:p>
            <a:pPr marL="12700" marR="1398270">
              <a:lnSpc>
                <a:spcPts val="1800"/>
              </a:lnSpc>
            </a:pPr>
            <a:r>
              <a:rPr dirty="0" sz="1100" spc="-25">
                <a:latin typeface="Microsoft YaHei Light"/>
                <a:cs typeface="Microsoft YaHei Light"/>
              </a:rPr>
              <a:t>Carla</a:t>
            </a:r>
            <a:r>
              <a:rPr dirty="0" sz="1100" spc="-60">
                <a:latin typeface="Microsoft YaHei Light"/>
                <a:cs typeface="Microsoft YaHei Light"/>
              </a:rPr>
              <a:t> </a:t>
            </a:r>
            <a:r>
              <a:rPr dirty="0" sz="1100">
                <a:latin typeface="Microsoft YaHei Light"/>
                <a:cs typeface="Microsoft YaHei Light"/>
              </a:rPr>
              <a:t>Rigoni</a:t>
            </a:r>
            <a:r>
              <a:rPr dirty="0" sz="1100" spc="245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卡拉・里戈尼 电话：+</a:t>
            </a:r>
            <a:r>
              <a:rPr dirty="0" sz="1050" spc="-10">
                <a:latin typeface="Microsoft YaHei Light"/>
                <a:cs typeface="Microsoft YaHei Light"/>
              </a:rPr>
              <a:t>61.412971909</a:t>
            </a:r>
            <a:r>
              <a:rPr dirty="0" sz="1050" spc="-15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9"/>
              </a:rPr>
              <a:t>miobiz12@gmail.com</a:t>
            </a:r>
            <a:r>
              <a:rPr dirty="0" sz="1050" spc="-20">
                <a:latin typeface="Microsoft YaHei Light"/>
                <a:cs typeface="Microsoft YaHei Light"/>
              </a:rPr>
              <a:t>匈牙利联络人</a:t>
            </a:r>
            <a:endParaRPr sz="1050">
              <a:latin typeface="Microsoft YaHei Light"/>
              <a:cs typeface="Microsoft YaHei Light"/>
            </a:endParaRPr>
          </a:p>
          <a:p>
            <a:pPr marL="12700" marR="594360">
              <a:lnSpc>
                <a:spcPts val="1800"/>
              </a:lnSpc>
            </a:pPr>
            <a:r>
              <a:rPr dirty="0" sz="1100" spc="-20">
                <a:latin typeface="Microsoft YaHei Light"/>
                <a:cs typeface="Microsoft YaHei Light"/>
              </a:rPr>
              <a:t>Elio</a:t>
            </a:r>
            <a:r>
              <a:rPr dirty="0" sz="1100" spc="-65">
                <a:latin typeface="Microsoft YaHei Light"/>
                <a:cs typeface="Microsoft YaHei Light"/>
              </a:rPr>
              <a:t> </a:t>
            </a:r>
            <a:r>
              <a:rPr dirty="0" sz="1100" spc="-10">
                <a:latin typeface="Microsoft YaHei Light"/>
                <a:cs typeface="Microsoft YaHei Light"/>
              </a:rPr>
              <a:t>Baccilieri</a:t>
            </a:r>
            <a:r>
              <a:rPr dirty="0" sz="1100" spc="195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埃利奥・巴奇列里 电话：+</a:t>
            </a:r>
            <a:r>
              <a:rPr dirty="0" sz="1050">
                <a:latin typeface="Microsoft YaHei Light"/>
                <a:cs typeface="Microsoft YaHei Light"/>
              </a:rPr>
              <a:t>36.308962236</a:t>
            </a:r>
            <a:r>
              <a:rPr dirty="0" sz="1050" spc="110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0"/>
              </a:rPr>
              <a:t>eliobaccilieri52@gmail.com</a:t>
            </a:r>
            <a:r>
              <a:rPr dirty="0" sz="1050" spc="-15">
                <a:latin typeface="Microsoft YaHei Light"/>
                <a:cs typeface="Microsoft YaHei Light"/>
              </a:rPr>
              <a:t>巴西联络人</a:t>
            </a:r>
            <a:endParaRPr sz="1050">
              <a:latin typeface="Microsoft YaHei Light"/>
              <a:cs typeface="Microsoft YaHei Light"/>
            </a:endParaRPr>
          </a:p>
          <a:p>
            <a:pPr marL="12700" marR="666115">
              <a:lnSpc>
                <a:spcPts val="1800"/>
              </a:lnSpc>
            </a:pPr>
            <a:r>
              <a:rPr dirty="0" sz="1100" spc="-30">
                <a:latin typeface="Microsoft YaHei Light"/>
                <a:cs typeface="Microsoft YaHei Light"/>
              </a:rPr>
              <a:t>Danilo D’Attanasio Esposit</a:t>
            </a:r>
            <a:r>
              <a:rPr dirty="0" sz="1050" spc="-30">
                <a:latin typeface="Microsoft YaHei Light"/>
                <a:cs typeface="Microsoft YaHei Light"/>
              </a:rPr>
              <a:t>o</a:t>
            </a:r>
            <a:r>
              <a:rPr dirty="0" sz="1050" spc="-10">
                <a:latin typeface="Microsoft YaHei Light"/>
                <a:cs typeface="Microsoft YaHei Light"/>
              </a:rPr>
              <a:t> 达尼洛・德阿塔纳西奥・埃斯波西托 电话：+39.328.6872597</a:t>
            </a:r>
            <a:r>
              <a:rPr dirty="0" sz="1050" spc="-5">
                <a:latin typeface="Microsoft YaHei Light"/>
                <a:cs typeface="Microsoft YaHei Light"/>
              </a:rPr>
              <a:t>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1"/>
              </a:rPr>
              <a:t>danilodattanasio@gmail.com</a:t>
            </a:r>
            <a:endParaRPr sz="1050">
              <a:latin typeface="Microsoft YaHei Light"/>
              <a:cs typeface="Microsoft YaHei Light"/>
            </a:endParaRPr>
          </a:p>
          <a:p>
            <a:pPr marL="12700" marR="1754505">
              <a:lnSpc>
                <a:spcPts val="1800"/>
              </a:lnSpc>
            </a:pPr>
            <a:r>
              <a:rPr dirty="0" sz="1100" spc="-30">
                <a:latin typeface="Microsoft YaHei Light"/>
                <a:cs typeface="Microsoft YaHei Light"/>
              </a:rPr>
              <a:t>Janessa</a:t>
            </a:r>
            <a:r>
              <a:rPr dirty="0" sz="1100" spc="-55">
                <a:latin typeface="Microsoft YaHei Light"/>
                <a:cs typeface="Microsoft YaHei Light"/>
              </a:rPr>
              <a:t> </a:t>
            </a:r>
            <a:r>
              <a:rPr dirty="0" sz="1100" spc="-10">
                <a:latin typeface="Microsoft YaHei Light"/>
                <a:cs typeface="Microsoft YaHei Light"/>
              </a:rPr>
              <a:t>Pagnussat</a:t>
            </a:r>
            <a:r>
              <a:rPr dirty="0" sz="1100" spc="225">
                <a:latin typeface="Microsoft YaHei Light"/>
                <a:cs typeface="Microsoft YaHei Light"/>
              </a:rPr>
              <a:t> </a:t>
            </a:r>
            <a:r>
              <a:rPr dirty="0" sz="1050">
                <a:latin typeface="Microsoft YaHei Light"/>
                <a:cs typeface="Microsoft YaHei Light"/>
              </a:rPr>
              <a:t>雅妮莎・帕格纳萨特  电话：+55</a:t>
            </a:r>
            <a:r>
              <a:rPr dirty="0" sz="1050" spc="-15">
                <a:latin typeface="Microsoft YaHei Light"/>
                <a:cs typeface="Microsoft YaHei Light"/>
              </a:rPr>
              <a:t> (</a:t>
            </a:r>
            <a:r>
              <a:rPr dirty="0" sz="1050">
                <a:latin typeface="Microsoft YaHei Light"/>
                <a:cs typeface="Microsoft YaHei Light"/>
              </a:rPr>
              <a:t>54</a:t>
            </a:r>
            <a:r>
              <a:rPr dirty="0" sz="1050" spc="-15">
                <a:latin typeface="Microsoft YaHei Light"/>
                <a:cs typeface="Microsoft YaHei Light"/>
              </a:rPr>
              <a:t>) </a:t>
            </a:r>
            <a:r>
              <a:rPr dirty="0" sz="1050">
                <a:latin typeface="Microsoft YaHei Light"/>
                <a:cs typeface="Microsoft YaHei Light"/>
              </a:rPr>
              <a:t>9</a:t>
            </a:r>
            <a:r>
              <a:rPr dirty="0" sz="1050" spc="-30">
                <a:latin typeface="Microsoft YaHei Light"/>
                <a:cs typeface="Microsoft YaHei Light"/>
              </a:rPr>
              <a:t> </a:t>
            </a:r>
            <a:r>
              <a:rPr dirty="0" sz="1050" spc="-10">
                <a:latin typeface="Microsoft YaHei Light"/>
                <a:cs typeface="Microsoft YaHei Light"/>
              </a:rPr>
              <a:t>9972-</a:t>
            </a:r>
            <a:r>
              <a:rPr dirty="0" sz="1050" spc="-20">
                <a:latin typeface="Microsoft YaHei Light"/>
                <a:cs typeface="Microsoft YaHei Light"/>
              </a:rPr>
              <a:t>3754</a:t>
            </a:r>
            <a:r>
              <a:rPr dirty="0" sz="1050" spc="-5">
                <a:latin typeface="Microsoft YaHei Light"/>
                <a:cs typeface="Microsoft YaHei Light"/>
              </a:rPr>
              <a:t>邮箱：</a:t>
            </a:r>
            <a:r>
              <a:rPr dirty="0" u="sng" sz="105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YaHei Light"/>
                <a:cs typeface="Microsoft YaHei Light"/>
                <a:hlinkClick r:id="rId12"/>
              </a:rPr>
              <a:t>janessapagnussat@hotmail.com</a:t>
            </a:r>
            <a:r>
              <a:rPr dirty="0" sz="1050" spc="-10">
                <a:latin typeface="Microsoft YaHei Light"/>
                <a:cs typeface="Microsoft YaHei Light"/>
              </a:rPr>
              <a:t>；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3"/>
              </a:rPr>
              <a:t>janessa.pagnussat@ufn.edu.br</a:t>
            </a:r>
            <a:r>
              <a:rPr dirty="0" sz="1050" spc="-15">
                <a:latin typeface="Microsoft YaHei Light"/>
                <a:cs typeface="Microsoft YaHei Light"/>
              </a:rPr>
              <a:t>秘鲁联络人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100" spc="-25">
                <a:latin typeface="Microsoft YaHei Light"/>
                <a:cs typeface="Microsoft YaHei Light"/>
              </a:rPr>
              <a:t>Gustavo</a:t>
            </a:r>
            <a:r>
              <a:rPr dirty="0" sz="1100" spc="-60">
                <a:latin typeface="Microsoft YaHei Light"/>
                <a:cs typeface="Microsoft YaHei Light"/>
              </a:rPr>
              <a:t> </a:t>
            </a:r>
            <a:r>
              <a:rPr dirty="0" sz="1100" spc="-30">
                <a:latin typeface="Microsoft YaHei Light"/>
                <a:cs typeface="Microsoft YaHei Light"/>
              </a:rPr>
              <a:t>Munoz</a:t>
            </a:r>
            <a:r>
              <a:rPr dirty="0" sz="1100" spc="-50">
                <a:latin typeface="Microsoft YaHei Light"/>
                <a:cs typeface="Microsoft YaHei Light"/>
              </a:rPr>
              <a:t> </a:t>
            </a:r>
            <a:r>
              <a:rPr dirty="0" sz="1100">
                <a:latin typeface="Microsoft YaHei Light"/>
                <a:cs typeface="Microsoft YaHei Light"/>
              </a:rPr>
              <a:t>Valdez</a:t>
            </a:r>
            <a:r>
              <a:rPr dirty="0" sz="1100" spc="150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古斯塔沃・穆尼奥斯・巴尔德斯</a:t>
            </a:r>
            <a:endParaRPr sz="1050">
              <a:latin typeface="Microsoft YaHei Light"/>
              <a:cs typeface="Microsoft YaHei Light"/>
            </a:endParaRPr>
          </a:p>
          <a:p>
            <a:pPr marL="12700" marR="838835">
              <a:lnSpc>
                <a:spcPts val="1800"/>
              </a:lnSpc>
              <a:spcBef>
                <a:spcPts val="140"/>
              </a:spcBef>
            </a:pPr>
            <a:r>
              <a:rPr dirty="0" sz="1050">
                <a:latin typeface="Microsoft YaHei Light"/>
                <a:cs typeface="Microsoft YaHei Light"/>
              </a:rPr>
              <a:t>电话：+51.951637966</a:t>
            </a:r>
            <a:r>
              <a:rPr dirty="0" sz="1050" spc="114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4"/>
              </a:rPr>
              <a:t>gmunoz@siembrasostenible.com</a:t>
            </a:r>
            <a:r>
              <a:rPr dirty="0" sz="1050" spc="-10">
                <a:solidFill>
                  <a:srgbClr val="2D74B5"/>
                </a:solidFill>
                <a:latin typeface="Microsoft YaHei Light"/>
                <a:cs typeface="Microsoft YaHei Light"/>
              </a:rPr>
              <a:t>；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5"/>
              </a:rPr>
              <a:t>gm2050@gmail.com</a:t>
            </a:r>
            <a:r>
              <a:rPr dirty="0" sz="1050" spc="-20">
                <a:latin typeface="Microsoft YaHei Light"/>
                <a:cs typeface="Microsoft YaHei Light"/>
              </a:rPr>
              <a:t>意大利总部创始人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100" spc="-25">
                <a:latin typeface="Microsoft YaHei Light"/>
                <a:cs typeface="Microsoft YaHei Light"/>
              </a:rPr>
              <a:t>Tullio</a:t>
            </a:r>
            <a:r>
              <a:rPr dirty="0" sz="1100" spc="-60">
                <a:latin typeface="Microsoft YaHei Light"/>
                <a:cs typeface="Microsoft YaHei Light"/>
              </a:rPr>
              <a:t> </a:t>
            </a:r>
            <a:r>
              <a:rPr dirty="0" sz="1100" spc="-10">
                <a:latin typeface="Microsoft YaHei Light"/>
                <a:cs typeface="Microsoft YaHei Light"/>
              </a:rPr>
              <a:t>Chiminazzo</a:t>
            </a:r>
            <a:r>
              <a:rPr dirty="0" sz="1100" spc="120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图利奥・奇米纳佐</a:t>
            </a:r>
            <a:endParaRPr sz="1050">
              <a:latin typeface="Microsoft YaHei Light"/>
              <a:cs typeface="Microsoft YaHei Light"/>
            </a:endParaRPr>
          </a:p>
          <a:p>
            <a:pPr marL="12700" marR="1157605">
              <a:lnSpc>
                <a:spcPts val="1800"/>
              </a:lnSpc>
              <a:spcBef>
                <a:spcPts val="140"/>
              </a:spcBef>
            </a:pPr>
            <a:r>
              <a:rPr dirty="0" sz="1050">
                <a:latin typeface="Microsoft YaHei Light"/>
                <a:cs typeface="Microsoft YaHei Light"/>
              </a:rPr>
              <a:t>电话：+39.335.6789943</a:t>
            </a:r>
            <a:r>
              <a:rPr dirty="0" sz="1050" spc="110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6"/>
              </a:rPr>
              <a:t>tullio@tulliochiminazzo.it</a:t>
            </a:r>
            <a:r>
              <a:rPr dirty="0" sz="1050" spc="-10">
                <a:solidFill>
                  <a:srgbClr val="2D74B5"/>
                </a:solidFill>
                <a:latin typeface="Microsoft YaHei Light"/>
                <a:cs typeface="Microsoft YaHei Light"/>
              </a:rPr>
              <a:t>；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7"/>
              </a:rPr>
              <a:t>unietica@unietica.net</a:t>
            </a:r>
            <a:r>
              <a:rPr dirty="0" sz="1050" spc="-20">
                <a:latin typeface="Microsoft YaHei Light"/>
                <a:cs typeface="Microsoft YaHei Light"/>
              </a:rPr>
              <a:t>巴萨诺迪格拉帕 “伦理与经济” 基金会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>
                <a:latin typeface="Microsoft YaHei Light"/>
                <a:cs typeface="Microsoft YaHei Light"/>
              </a:rPr>
              <a:t>电话：+39.379.3713258</a:t>
            </a:r>
            <a:r>
              <a:rPr dirty="0" sz="1050" spc="114">
                <a:latin typeface="Microsoft YaHei Light"/>
                <a:cs typeface="Microsoft YaHei Light"/>
              </a:rPr>
              <a:t> 邮箱：</a:t>
            </a:r>
            <a:r>
              <a:rPr dirty="0" u="sng" sz="1050" spc="-10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Microsoft YaHei Light"/>
                <a:cs typeface="Microsoft YaHei Light"/>
                <a:hlinkClick r:id="rId18"/>
              </a:rPr>
              <a:t>unietica@unietica.it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1050" spc="5">
                <a:latin typeface="Microsoft YaHei Light"/>
                <a:cs typeface="Microsoft YaHei Light"/>
              </a:rPr>
              <a:t>罗马 - 巴萨诺迪格拉帕  </a:t>
            </a:r>
            <a:r>
              <a:rPr dirty="0" sz="1050">
                <a:latin typeface="Microsoft YaHei Light"/>
                <a:cs typeface="Microsoft YaHei Light"/>
              </a:rPr>
              <a:t>2001</a:t>
            </a:r>
            <a:r>
              <a:rPr dirty="0" sz="1050" spc="-5">
                <a:latin typeface="Microsoft YaHei Light"/>
                <a:cs typeface="Microsoft YaHei Light"/>
              </a:rPr>
              <a:t> 年 </a:t>
            </a:r>
            <a:r>
              <a:rPr dirty="0" sz="1050">
                <a:latin typeface="Microsoft YaHei Light"/>
                <a:cs typeface="Microsoft YaHei Light"/>
              </a:rPr>
              <a:t>5</a:t>
            </a:r>
            <a:r>
              <a:rPr dirty="0" sz="1050" spc="-5">
                <a:latin typeface="Microsoft YaHei Light"/>
                <a:cs typeface="Microsoft YaHei Light"/>
              </a:rPr>
              <a:t> 月 </a:t>
            </a:r>
            <a:r>
              <a:rPr dirty="0" sz="1050">
                <a:latin typeface="Microsoft YaHei Light"/>
                <a:cs typeface="Microsoft YaHei Light"/>
              </a:rPr>
              <a:t>17</a:t>
            </a:r>
            <a:r>
              <a:rPr dirty="0" sz="1050" spc="-15">
                <a:latin typeface="Microsoft YaHei Light"/>
                <a:cs typeface="Microsoft YaHei Light"/>
              </a:rPr>
              <a:t> 日 — </a:t>
            </a:r>
            <a:r>
              <a:rPr dirty="0" sz="1050">
                <a:latin typeface="Microsoft YaHei Light"/>
                <a:cs typeface="Microsoft YaHei Light"/>
              </a:rPr>
              <a:t>2026</a:t>
            </a:r>
            <a:r>
              <a:rPr dirty="0" sz="1050" spc="-10">
                <a:latin typeface="Microsoft YaHei Light"/>
                <a:cs typeface="Microsoft YaHei Light"/>
              </a:rPr>
              <a:t> 年 </a:t>
            </a:r>
            <a:r>
              <a:rPr dirty="0" sz="1050">
                <a:latin typeface="Microsoft YaHei Light"/>
                <a:cs typeface="Microsoft YaHei Light"/>
              </a:rPr>
              <a:t>5</a:t>
            </a:r>
            <a:r>
              <a:rPr dirty="0" sz="1050" spc="-10">
                <a:latin typeface="Microsoft YaHei Light"/>
                <a:cs typeface="Microsoft YaHei Light"/>
              </a:rPr>
              <a:t> 月 </a:t>
            </a:r>
            <a:r>
              <a:rPr dirty="0" sz="1050">
                <a:latin typeface="Microsoft YaHei Light"/>
                <a:cs typeface="Microsoft YaHei Light"/>
              </a:rPr>
              <a:t>17</a:t>
            </a:r>
            <a:r>
              <a:rPr dirty="0" sz="1050" spc="-30">
                <a:latin typeface="Microsoft YaHei Light"/>
                <a:cs typeface="Microsoft YaHei Light"/>
              </a:rPr>
              <a:t> 日</a:t>
            </a:r>
            <a:endParaRPr sz="1050">
              <a:latin typeface="Microsoft YaHei Light"/>
              <a:cs typeface="Microsoft YaHei Light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1100" spc="-25">
                <a:latin typeface="Microsoft YaHei Light"/>
                <a:cs typeface="Microsoft YaHei Light"/>
              </a:rPr>
              <a:t>Tullio</a:t>
            </a:r>
            <a:r>
              <a:rPr dirty="0" sz="1100" spc="-60">
                <a:latin typeface="Microsoft YaHei Light"/>
                <a:cs typeface="Microsoft YaHei Light"/>
              </a:rPr>
              <a:t> </a:t>
            </a:r>
            <a:r>
              <a:rPr dirty="0" sz="1100" spc="-10">
                <a:latin typeface="Microsoft YaHei Light"/>
                <a:cs typeface="Microsoft YaHei Light"/>
              </a:rPr>
              <a:t>Chiminazzo</a:t>
            </a:r>
            <a:r>
              <a:rPr dirty="0" sz="1100" spc="125">
                <a:latin typeface="Microsoft YaHei Light"/>
                <a:cs typeface="Microsoft YaHei Light"/>
              </a:rPr>
              <a:t> </a:t>
            </a:r>
            <a:r>
              <a:rPr dirty="0" sz="1050" spc="-20">
                <a:latin typeface="Microsoft YaHei Light"/>
                <a:cs typeface="Microsoft YaHei Light"/>
              </a:rPr>
              <a:t>图利奥・奇米纳佐</a:t>
            </a:r>
            <a:endParaRPr sz="1050">
              <a:latin typeface="Microsoft YaHei Light"/>
              <a:cs typeface="Microsoft YaHei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85E3465-F738-476F-8658-A3A807957887}"/>
</file>

<file path=customXml/itemProps2.xml><?xml version="1.0" encoding="utf-8"?>
<ds:datastoreItem xmlns:ds="http://schemas.openxmlformats.org/officeDocument/2006/customXml" ds:itemID="{4B816BF4-45C9-4244-BCF9-B3BF62E56CCF}"/>
</file>

<file path=customXml/itemProps3.xml><?xml version="1.0" encoding="utf-8"?>
<ds:datastoreItem xmlns:ds="http://schemas.openxmlformats.org/officeDocument/2006/customXml" ds:itemID="{A7072155-ADA7-4F12-B9C9-A80F22AA5FD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2026-09-18T14:07:51Z</dcterms:created>
  <dcterms:modified xsi:type="dcterms:W3CDTF">2026-09-18T14:07:51Z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